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54" r:id="rId1"/>
  </p:sldMasterIdLst>
  <p:notesMasterIdLst>
    <p:notesMasterId r:id="rId45"/>
  </p:notesMasterIdLst>
  <p:sldIdLst>
    <p:sldId id="256" r:id="rId2"/>
    <p:sldId id="434" r:id="rId3"/>
    <p:sldId id="435" r:id="rId4"/>
    <p:sldId id="436" r:id="rId5"/>
    <p:sldId id="268" r:id="rId6"/>
    <p:sldId id="271" r:id="rId7"/>
    <p:sldId id="325" r:id="rId8"/>
    <p:sldId id="320" r:id="rId9"/>
    <p:sldId id="418" r:id="rId10"/>
    <p:sldId id="333" r:id="rId11"/>
    <p:sldId id="437" r:id="rId12"/>
    <p:sldId id="438" r:id="rId13"/>
    <p:sldId id="335" r:id="rId14"/>
    <p:sldId id="439" r:id="rId15"/>
    <p:sldId id="338" r:id="rId16"/>
    <p:sldId id="340" r:id="rId17"/>
    <p:sldId id="342" r:id="rId18"/>
    <p:sldId id="339" r:id="rId19"/>
    <p:sldId id="343" r:id="rId20"/>
    <p:sldId id="427" r:id="rId21"/>
    <p:sldId id="440" r:id="rId22"/>
    <p:sldId id="441" r:id="rId23"/>
    <p:sldId id="442" r:id="rId24"/>
    <p:sldId id="349" r:id="rId25"/>
    <p:sldId id="443" r:id="rId26"/>
    <p:sldId id="444" r:id="rId27"/>
    <p:sldId id="423" r:id="rId28"/>
    <p:sldId id="424" r:id="rId29"/>
    <p:sldId id="346" r:id="rId30"/>
    <p:sldId id="445" r:id="rId31"/>
    <p:sldId id="446" r:id="rId32"/>
    <p:sldId id="447" r:id="rId33"/>
    <p:sldId id="448" r:id="rId34"/>
    <p:sldId id="449" r:id="rId35"/>
    <p:sldId id="450" r:id="rId36"/>
    <p:sldId id="451" r:id="rId37"/>
    <p:sldId id="452" r:id="rId38"/>
    <p:sldId id="453" r:id="rId39"/>
    <p:sldId id="454" r:id="rId40"/>
    <p:sldId id="455" r:id="rId41"/>
    <p:sldId id="456" r:id="rId42"/>
    <p:sldId id="426" r:id="rId43"/>
    <p:sldId id="366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6" userDrawn="1">
          <p15:clr>
            <a:srgbClr val="A4A3A4"/>
          </p15:clr>
        </p15:guide>
        <p15:guide id="2" pos="386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9D75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91"/>
    <p:restoredTop sz="94679"/>
  </p:normalViewPr>
  <p:slideViewPr>
    <p:cSldViewPr snapToGrid="0" snapToObjects="1" showGuides="1">
      <p:cViewPr varScale="1">
        <p:scale>
          <a:sx n="100" d="100"/>
          <a:sy n="100" d="100"/>
        </p:scale>
        <p:origin x="352" y="160"/>
      </p:cViewPr>
      <p:guideLst>
        <p:guide orient="horz" pos="2136"/>
        <p:guide pos="386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ABF7EC-22FA-B246-9ED2-6EB08C8ABC53}" type="datetimeFigureOut">
              <a:rPr lang="en-US" smtClean="0"/>
              <a:t>2/7/18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D3987A-74E1-BA49-8B8E-2391856A87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380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800"/>
              <a:t>#SASGF</a:t>
            </a:r>
            <a:endParaRPr lang="en-US"/>
          </a:p>
          <a:p>
            <a:r>
              <a:rPr lang="en-US"/>
              <a:t>Copyright © 2016, SAS Institute Inc. All rights reserved.</a:t>
            </a:r>
            <a:endParaRPr lang="en-US" sz="1200" dirty="0">
              <a:latin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F3AC1AB-A7A8-4DFF-B258-11ED19841263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1109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800"/>
              <a:t>#SASGF</a:t>
            </a:r>
            <a:endParaRPr lang="en-US"/>
          </a:p>
          <a:p>
            <a:r>
              <a:rPr lang="en-US"/>
              <a:t>Copyright © 2016, SAS Institute Inc. All rights reserved.</a:t>
            </a:r>
            <a:endParaRPr lang="en-US" sz="1200" dirty="0">
              <a:latin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F3AC1AB-A7A8-4DFF-B258-11ED19841263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222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800"/>
              <a:t>#SASGF</a:t>
            </a:r>
            <a:endParaRPr lang="en-US"/>
          </a:p>
          <a:p>
            <a:r>
              <a:rPr lang="en-US"/>
              <a:t>Copyright © 2016, SAS Institute Inc. All rights reserved.</a:t>
            </a:r>
            <a:endParaRPr lang="en-US" sz="1200" dirty="0">
              <a:latin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F3AC1AB-A7A8-4DFF-B258-11ED19841263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26500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D3987A-74E1-BA49-8B8E-2391856A87A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7728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DE9D5-7B5D-8E47-98FE-CA78FC28B526}" type="datetimeFigureOut">
              <a:rPr lang="en-US" smtClean="0"/>
              <a:t>2/7/18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71FBE-9427-F048-8171-3C8E4E61267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DE9D5-7B5D-8E47-98FE-CA78FC28B526}" type="datetimeFigureOut">
              <a:rPr lang="en-US" smtClean="0"/>
              <a:t>2/7/18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71FBE-9427-F048-8171-3C8E4E61267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DE9D5-7B5D-8E47-98FE-CA78FC28B526}" type="datetimeFigureOut">
              <a:rPr lang="en-US" smtClean="0"/>
              <a:t>2/7/18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71FBE-9427-F048-8171-3C8E4E61267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DE9D5-7B5D-8E47-98FE-CA78FC28B526}" type="datetimeFigureOut">
              <a:rPr lang="en-US" smtClean="0"/>
              <a:t>2/7/18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71FBE-9427-F048-8171-3C8E4E61267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DE9D5-7B5D-8E47-98FE-CA78FC28B526}" type="datetimeFigureOut">
              <a:rPr lang="en-US" smtClean="0"/>
              <a:t>2/7/18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71FBE-9427-F048-8171-3C8E4E61267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DE9D5-7B5D-8E47-98FE-CA78FC28B526}" type="datetimeFigureOut">
              <a:rPr lang="en-US" smtClean="0"/>
              <a:t>2/7/18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71FBE-9427-F048-8171-3C8E4E61267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DE9D5-7B5D-8E47-98FE-CA78FC28B526}" type="datetimeFigureOut">
              <a:rPr lang="en-US" smtClean="0"/>
              <a:t>2/7/18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71FBE-9427-F048-8171-3C8E4E61267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DE9D5-7B5D-8E47-98FE-CA78FC28B526}" type="datetimeFigureOut">
              <a:rPr lang="en-US" smtClean="0"/>
              <a:t>2/7/18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71FBE-9427-F048-8171-3C8E4E61267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DE9D5-7B5D-8E47-98FE-CA78FC28B526}" type="datetimeFigureOut">
              <a:rPr lang="en-US" smtClean="0"/>
              <a:t>2/7/18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71FBE-9427-F048-8171-3C8E4E61267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DE9D5-7B5D-8E47-98FE-CA78FC28B526}" type="datetimeFigureOut">
              <a:rPr lang="en-US" smtClean="0"/>
              <a:t>2/7/18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71FBE-9427-F048-8171-3C8E4E61267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DE9D5-7B5D-8E47-98FE-CA78FC28B526}" type="datetimeFigureOut">
              <a:rPr lang="en-US" smtClean="0"/>
              <a:t>2/7/18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71FBE-9427-F048-8171-3C8E4E61267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FDE9D5-7B5D-8E47-98FE-CA78FC28B526}" type="datetimeFigureOut">
              <a:rPr lang="en-US" smtClean="0"/>
              <a:t>2/7/18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cap="small" spc="3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Data Day Texas 2018 </a:t>
            </a:r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471FBE-9427-F048-8171-3C8E4E61267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A392F2D-3435-CB4E-8F7B-EA5AF796A3FB}"/>
              </a:ext>
            </a:extLst>
          </p:cNvPr>
          <p:cNvSpPr/>
          <p:nvPr userDrawn="1"/>
        </p:nvSpPr>
        <p:spPr>
          <a:xfrm>
            <a:off x="4538228" y="6356350"/>
            <a:ext cx="31155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kern="0" cap="small" spc="300" baseline="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Causal Inference 2018</a:t>
            </a:r>
          </a:p>
        </p:txBody>
      </p:sp>
    </p:spTree>
    <p:extLst>
      <p:ext uri="{BB962C8B-B14F-4D97-AF65-F5344CB8AC3E}">
        <p14:creationId xmlns:p14="http://schemas.microsoft.com/office/powerpoint/2010/main" val="2536918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5" r:id="rId1"/>
    <p:sldLayoutId id="2147483856" r:id="rId2"/>
    <p:sldLayoutId id="2147483857" r:id="rId3"/>
    <p:sldLayoutId id="2147483858" r:id="rId4"/>
    <p:sldLayoutId id="2147483859" r:id="rId5"/>
    <p:sldLayoutId id="2147483860" r:id="rId6"/>
    <p:sldLayoutId id="2147483861" r:id="rId7"/>
    <p:sldLayoutId id="2147483862" r:id="rId8"/>
    <p:sldLayoutId id="2147483863" r:id="rId9"/>
    <p:sldLayoutId id="2147483864" r:id="rId10"/>
    <p:sldLayoutId id="214748386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23.png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23.png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23.png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hyperlink" Target="http://doi.org/10.1093/ije/dyp289" TargetMode="Externa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5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tiff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5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tiff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5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tiff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Sensitivity to Unmeasured Confounding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pc="3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Lucy D’Agostino McGowan</a:t>
            </a:r>
          </a:p>
        </p:txBody>
      </p:sp>
    </p:spTree>
    <p:extLst>
      <p:ext uri="{BB962C8B-B14F-4D97-AF65-F5344CB8AC3E}">
        <p14:creationId xmlns:p14="http://schemas.microsoft.com/office/powerpoint/2010/main" val="2741059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752472" y="5911269"/>
            <a:ext cx="30220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Love Plots</a:t>
            </a:r>
          </a:p>
        </p:txBody>
      </p:sp>
      <p:sp>
        <p:nvSpPr>
          <p:cNvPr id="6" name="Title 4"/>
          <p:cNvSpPr txBox="1">
            <a:spLocks/>
          </p:cNvSpPr>
          <p:nvPr/>
        </p:nvSpPr>
        <p:spPr>
          <a:xfrm>
            <a:off x="126492" y="-229134"/>
            <a:ext cx="533219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Imbalance between exposures</a:t>
            </a:r>
            <a:endParaRPr lang="en-US" sz="3600" dirty="0">
              <a:solidFill>
                <a:schemeClr val="bg1"/>
              </a:solidFill>
              <a:latin typeface="Franklin Gothic Heavy" charset="0"/>
              <a:ea typeface="Franklin Gothic Heavy" charset="0"/>
              <a:cs typeface="Franklin Gothic Heavy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051" y="1021580"/>
            <a:ext cx="10117898" cy="4814840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3047999" y="1096429"/>
            <a:ext cx="7910946" cy="484909"/>
          </a:xfrm>
          <a:prstGeom prst="roundRect">
            <a:avLst/>
          </a:prstGeom>
          <a:noFill/>
          <a:ln w="76200">
            <a:solidFill>
              <a:srgbClr val="79D7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449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Meaningful confounders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1. How </a:t>
            </a:r>
            <a:r>
              <a:rPr lang="en-US" sz="3200" b="1" dirty="0">
                <a:solidFill>
                  <a:schemeClr val="accent1">
                    <a:lumMod val="50000"/>
                  </a:schemeClr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imbalanced</a:t>
            </a:r>
            <a:r>
              <a:rPr lang="en-US" sz="3200" dirty="0">
                <a:solidFill>
                  <a:schemeClr val="accent1">
                    <a:lumMod val="50000"/>
                  </a:schemeClr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 </a:t>
            </a: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is the unmeasured confounder between the exposure groups?</a:t>
            </a:r>
          </a:p>
          <a:p>
            <a:pPr marL="514350" indent="-514350">
              <a:buAutoNum type="arabicPeriod"/>
            </a:pPr>
            <a:endParaRPr lang="en-US" sz="3200" dirty="0">
              <a:solidFill>
                <a:schemeClr val="bg1"/>
              </a:solidFill>
              <a:latin typeface="Franklin Gothic Medium" charset="0"/>
              <a:ea typeface="Franklin Gothic Medium" charset="0"/>
              <a:cs typeface="Franklin Gothic Medium" charset="0"/>
            </a:endParaRPr>
          </a:p>
          <a:p>
            <a:pPr marL="0" indent="0">
              <a:buNone/>
            </a:pPr>
            <a:r>
              <a:rPr lang="en-US" sz="32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2. How </a:t>
            </a:r>
            <a:r>
              <a:rPr lang="en-US" sz="3200" b="1" dirty="0">
                <a:solidFill>
                  <a:srgbClr val="79D758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predictive</a:t>
            </a:r>
            <a:r>
              <a:rPr lang="en-US" sz="3200" dirty="0">
                <a:solidFill>
                  <a:srgbClr val="79D758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 </a:t>
            </a:r>
            <a:r>
              <a:rPr lang="en-US" sz="32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is the unmeasured confounder of the outcome?</a:t>
            </a:r>
          </a:p>
          <a:p>
            <a:pPr marL="0" indent="0">
              <a:buNone/>
            </a:pPr>
            <a:endParaRPr lang="en-US" sz="3200" dirty="0">
              <a:solidFill>
                <a:schemeClr val="bg1"/>
              </a:solidFill>
              <a:latin typeface="Franklin Gothic Medium" charset="0"/>
              <a:ea typeface="Franklin Gothic Medium" charset="0"/>
              <a:cs typeface="Franklin Gothic Medium" charset="0"/>
            </a:endParaRPr>
          </a:p>
          <a:p>
            <a:pPr marL="0" indent="0">
              <a:buNone/>
            </a:pPr>
            <a:r>
              <a:rPr lang="en-US" sz="32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3. How </a:t>
            </a:r>
            <a:r>
              <a:rPr lang="en-US" sz="3200" b="1" dirty="0">
                <a:solidFill>
                  <a:srgbClr val="79D758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independent</a:t>
            </a:r>
            <a:r>
              <a:rPr lang="en-US" sz="3200" dirty="0">
                <a:solidFill>
                  <a:srgbClr val="79D758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 </a:t>
            </a:r>
            <a:r>
              <a:rPr lang="en-US" sz="32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is the unmeasured confounder from the other covariates</a:t>
            </a:r>
            <a:r>
              <a:rPr lang="en-US" sz="3200" dirty="0">
                <a:solidFill>
                  <a:schemeClr val="bg1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2376583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858000" y="5797893"/>
            <a:ext cx="49442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Observed bias plot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218" y="1062109"/>
            <a:ext cx="9947564" cy="4733782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3546764" y="3768436"/>
            <a:ext cx="2729345" cy="484909"/>
          </a:xfrm>
          <a:prstGeom prst="roundRect">
            <a:avLst/>
          </a:prstGeom>
          <a:noFill/>
          <a:ln w="76200">
            <a:solidFill>
              <a:srgbClr val="79D7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5666509" y="1177636"/>
            <a:ext cx="2729345" cy="484909"/>
          </a:xfrm>
          <a:prstGeom prst="roundRect">
            <a:avLst/>
          </a:prstGeom>
          <a:noFill/>
          <a:ln w="76200">
            <a:solidFill>
              <a:srgbClr val="79D7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219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unmeasured confounding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845FCF-90D0-734C-8374-1D7ED8C809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255900">
            <a:off x="7406208" y="118825"/>
            <a:ext cx="3181823" cy="3181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099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384" y="1392521"/>
            <a:ext cx="6283036" cy="1325563"/>
          </a:xfrm>
        </p:spPr>
        <p:txBody>
          <a:bodyPr>
            <a:no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Quantify unmeasured confounding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5105" y="1208015"/>
            <a:ext cx="7026895" cy="703568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 rot="2657066">
            <a:off x="5785600" y="5569961"/>
            <a:ext cx="16137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Cornfield</a:t>
            </a:r>
          </a:p>
        </p:txBody>
      </p:sp>
      <p:sp>
        <p:nvSpPr>
          <p:cNvPr id="6" name="TextBox 5"/>
          <p:cNvSpPr txBox="1"/>
          <p:nvPr/>
        </p:nvSpPr>
        <p:spPr>
          <a:xfrm rot="2345267">
            <a:off x="5289212" y="4150985"/>
            <a:ext cx="30698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Rosenbaum &amp; Rubin</a:t>
            </a:r>
          </a:p>
        </p:txBody>
      </p:sp>
      <p:sp>
        <p:nvSpPr>
          <p:cNvPr id="7" name="TextBox 6"/>
          <p:cNvSpPr txBox="1"/>
          <p:nvPr/>
        </p:nvSpPr>
        <p:spPr>
          <a:xfrm rot="2454316">
            <a:off x="5681355" y="5297946"/>
            <a:ext cx="30698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Schlesselman</a:t>
            </a:r>
            <a:endParaRPr lang="en-US" sz="2400" dirty="0">
              <a:solidFill>
                <a:schemeClr val="bg1"/>
              </a:solidFill>
              <a:latin typeface="Franklin Gothic Medium" charset="0"/>
              <a:ea typeface="Franklin Gothic Medium" charset="0"/>
              <a:cs typeface="Franklin Gothic Medium" charset="0"/>
            </a:endParaRPr>
          </a:p>
        </p:txBody>
      </p:sp>
      <p:sp>
        <p:nvSpPr>
          <p:cNvPr id="8" name="TextBox 7"/>
          <p:cNvSpPr txBox="1"/>
          <p:nvPr/>
        </p:nvSpPr>
        <p:spPr>
          <a:xfrm rot="2345267">
            <a:off x="5281363" y="2993544"/>
            <a:ext cx="31400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Lin, </a:t>
            </a:r>
            <a:r>
              <a:rPr lang="en-US" sz="2200" dirty="0" err="1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Psaty</a:t>
            </a:r>
            <a:r>
              <a:rPr lang="en-US" sz="22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, &amp;</a:t>
            </a:r>
            <a:r>
              <a:rPr lang="en-US" sz="24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Kronmal</a:t>
            </a:r>
            <a:endParaRPr lang="en-US" sz="2400" dirty="0">
              <a:solidFill>
                <a:schemeClr val="bg1"/>
              </a:solidFill>
              <a:latin typeface="Franklin Gothic Medium" charset="0"/>
              <a:ea typeface="Franklin Gothic Medium" charset="0"/>
              <a:cs typeface="Franklin Gothic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65090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All you need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Font typeface="Wingdings" charset="2"/>
              <a:buChar char="ü"/>
            </a:pPr>
            <a:r>
              <a:rPr lang="en-US" sz="32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 </a:t>
            </a:r>
            <a:r>
              <a:rPr lang="en-US" sz="3200" b="1" dirty="0">
                <a:solidFill>
                  <a:srgbClr val="79D758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Exposure-outcome effect</a:t>
            </a:r>
          </a:p>
          <a:p>
            <a:pPr>
              <a:buFont typeface="Wingdings" charset="2"/>
              <a:buChar char="ü"/>
            </a:pPr>
            <a:endParaRPr lang="en-US" sz="3200" dirty="0">
              <a:solidFill>
                <a:schemeClr val="bg1"/>
              </a:solidFill>
              <a:latin typeface="Franklin Gothic Medium" charset="0"/>
              <a:ea typeface="Franklin Gothic Medium" charset="0"/>
              <a:cs typeface="Franklin Gothic Medium" charset="0"/>
            </a:endParaRPr>
          </a:p>
          <a:p>
            <a:pPr>
              <a:buFont typeface="Wingdings" charset="2"/>
              <a:buChar char="ü"/>
            </a:pPr>
            <a:r>
              <a:rPr lang="en-US" sz="32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 </a:t>
            </a:r>
            <a:r>
              <a:rPr lang="en-US" sz="3200" b="1" dirty="0">
                <a:solidFill>
                  <a:srgbClr val="79D758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Exposure-unmeasured confounder effect</a:t>
            </a:r>
          </a:p>
          <a:p>
            <a:pPr>
              <a:buFont typeface="Wingdings" charset="2"/>
              <a:buChar char="ü"/>
            </a:pPr>
            <a:endParaRPr lang="en-US" sz="3200" dirty="0">
              <a:solidFill>
                <a:schemeClr val="bg1"/>
              </a:solidFill>
              <a:latin typeface="Franklin Gothic Medium" charset="0"/>
              <a:ea typeface="Franklin Gothic Medium" charset="0"/>
              <a:cs typeface="Franklin Gothic Medium" charset="0"/>
            </a:endParaRPr>
          </a:p>
          <a:p>
            <a:pPr>
              <a:buFont typeface="Wingdings" charset="2"/>
              <a:buChar char="ü"/>
            </a:pPr>
            <a:r>
              <a:rPr lang="en-US" sz="32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 </a:t>
            </a:r>
            <a:r>
              <a:rPr lang="en-US" sz="3200" b="1" dirty="0">
                <a:solidFill>
                  <a:srgbClr val="79D758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Outcome-unmeasured confounder effect</a:t>
            </a:r>
            <a:endParaRPr lang="en-US" sz="3200" dirty="0">
              <a:solidFill>
                <a:schemeClr val="bg1"/>
              </a:solidFill>
              <a:latin typeface="Franklin Gothic Medium" charset="0"/>
              <a:ea typeface="Franklin Gothic Medium" charset="0"/>
              <a:cs typeface="Franklin Gothic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3089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All you need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Font typeface="Wingdings" charset="2"/>
              <a:buChar char="ü"/>
            </a:pPr>
            <a:r>
              <a:rPr lang="en-US" sz="32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 </a:t>
            </a:r>
            <a:r>
              <a:rPr lang="en-US" sz="3200" b="1" strike="sngStrike" dirty="0">
                <a:solidFill>
                  <a:srgbClr val="79D758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Exposure-outcome effect</a:t>
            </a:r>
            <a:r>
              <a:rPr lang="en-US" sz="32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 generally estimated from a model, for example an odds ratio, hazard ratio, or risk ratio</a:t>
            </a:r>
          </a:p>
          <a:p>
            <a:pPr>
              <a:buFont typeface="Wingdings" charset="2"/>
              <a:buChar char="ü"/>
            </a:pPr>
            <a:r>
              <a:rPr lang="en-US" sz="32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 </a:t>
            </a:r>
            <a:r>
              <a:rPr lang="en-US" sz="3200" b="1" dirty="0">
                <a:solidFill>
                  <a:schemeClr val="accent1">
                    <a:lumMod val="50000"/>
                  </a:schemeClr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Exposure-unmeasured confounder effect</a:t>
            </a:r>
          </a:p>
          <a:p>
            <a:pPr>
              <a:buFont typeface="Wingdings" charset="2"/>
              <a:buChar char="ü"/>
            </a:pPr>
            <a:endParaRPr lang="en-US" sz="3200" dirty="0">
              <a:solidFill>
                <a:schemeClr val="bg1"/>
              </a:solidFill>
              <a:latin typeface="Franklin Gothic Medium" charset="0"/>
              <a:ea typeface="Franklin Gothic Medium" charset="0"/>
              <a:cs typeface="Franklin Gothic Medium" charset="0"/>
            </a:endParaRPr>
          </a:p>
          <a:p>
            <a:pPr>
              <a:buFont typeface="Wingdings" charset="2"/>
              <a:buChar char="ü"/>
            </a:pPr>
            <a:r>
              <a:rPr lang="en-US" sz="32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 </a:t>
            </a:r>
            <a:r>
              <a:rPr lang="en-US" sz="3200" b="1" dirty="0">
                <a:solidFill>
                  <a:schemeClr val="accent1">
                    <a:lumMod val="50000"/>
                  </a:schemeClr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Outcome-unmeasured confounder effect</a:t>
            </a:r>
            <a:endParaRPr lang="en-US" sz="3200" dirty="0">
              <a:solidFill>
                <a:schemeClr val="accent1">
                  <a:lumMod val="50000"/>
                </a:schemeClr>
              </a:solidFill>
              <a:latin typeface="Franklin Gothic Medium" charset="0"/>
              <a:ea typeface="Franklin Gothic Medium" charset="0"/>
              <a:cs typeface="Franklin Gothic Medium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F1F9A5-3096-4541-B94C-3E3345A89387}"/>
              </a:ext>
            </a:extLst>
          </p:cNvPr>
          <p:cNvSpPr txBox="1"/>
          <p:nvPr/>
        </p:nvSpPr>
        <p:spPr>
          <a:xfrm>
            <a:off x="3244850" y="2291834"/>
            <a:ext cx="5702300" cy="2400657"/>
          </a:xfrm>
          <a:prstGeom prst="rect">
            <a:avLst/>
          </a:prstGeom>
          <a:ln w="762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5000" dirty="0">
                <a:solidFill>
                  <a:schemeClr val="accent4"/>
                </a:solidFill>
                <a:latin typeface="Franklin Gothic Medium" panose="020B0603020102020204" pitchFamily="34" charset="0"/>
              </a:rPr>
              <a:t>Odds Ratio Confidence Interval: (1.5, 2)</a:t>
            </a:r>
          </a:p>
        </p:txBody>
      </p:sp>
    </p:spTree>
    <p:extLst>
      <p:ext uri="{BB962C8B-B14F-4D97-AF65-F5344CB8AC3E}">
        <p14:creationId xmlns:p14="http://schemas.microsoft.com/office/powerpoint/2010/main" val="1648603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All you need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Font typeface="Wingdings" charset="2"/>
              <a:buChar char="ü"/>
            </a:pPr>
            <a:r>
              <a:rPr lang="en-US" sz="32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 </a:t>
            </a:r>
            <a:r>
              <a:rPr lang="en-US" sz="3200" b="1" strike="sngStrike" dirty="0">
                <a:solidFill>
                  <a:schemeClr val="accent1">
                    <a:lumMod val="50000"/>
                  </a:schemeClr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Exposure-outcome effect</a:t>
            </a:r>
            <a:r>
              <a:rPr lang="en-US" sz="3200" dirty="0">
                <a:solidFill>
                  <a:schemeClr val="accent1">
                    <a:lumMod val="50000"/>
                  </a:schemeClr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 </a:t>
            </a: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generally estimated from a model, for example an odds ratio, hazard ratio, or risk ratio</a:t>
            </a:r>
          </a:p>
          <a:p>
            <a:pPr>
              <a:buFont typeface="Wingdings" charset="2"/>
              <a:buChar char="ü"/>
            </a:pPr>
            <a:r>
              <a:rPr lang="en-US" sz="32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 </a:t>
            </a:r>
            <a:r>
              <a:rPr lang="en-US" sz="3200" b="1" dirty="0">
                <a:solidFill>
                  <a:srgbClr val="79D758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Exposure-unmeasured confounder effect</a:t>
            </a:r>
          </a:p>
          <a:p>
            <a:pPr>
              <a:buFont typeface="Wingdings" charset="2"/>
              <a:buChar char="ü"/>
            </a:pPr>
            <a:endParaRPr lang="en-US" sz="3200" dirty="0">
              <a:solidFill>
                <a:schemeClr val="bg1"/>
              </a:solidFill>
              <a:latin typeface="Franklin Gothic Medium" charset="0"/>
              <a:ea typeface="Franklin Gothic Medium" charset="0"/>
              <a:cs typeface="Franklin Gothic Medium" charset="0"/>
            </a:endParaRPr>
          </a:p>
          <a:p>
            <a:pPr>
              <a:buFont typeface="Wingdings" charset="2"/>
              <a:buChar char="ü"/>
            </a:pPr>
            <a:r>
              <a:rPr lang="en-US" sz="32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 </a:t>
            </a:r>
            <a:r>
              <a:rPr lang="en-US" sz="3200" b="1" dirty="0">
                <a:solidFill>
                  <a:srgbClr val="79D758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Outcome-unmeasured confounder effect</a:t>
            </a:r>
            <a:endParaRPr lang="en-US" sz="3200" dirty="0">
              <a:solidFill>
                <a:srgbClr val="79D758"/>
              </a:solidFill>
              <a:latin typeface="Franklin Gothic Medium" charset="0"/>
              <a:ea typeface="Franklin Gothic Medium" charset="0"/>
              <a:cs typeface="Franklin Gothic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51983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753698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Tipping point analyses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62300" y="679667"/>
            <a:ext cx="5867400" cy="403860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5" name="Rectangle 4"/>
          <p:cNvSpPr/>
          <p:nvPr/>
        </p:nvSpPr>
        <p:spPr>
          <a:xfrm>
            <a:off x="1856510" y="5786873"/>
            <a:ext cx="900545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effectLst/>
                <a:latin typeface="Franklin Gothic Medium" charset="0"/>
                <a:ea typeface="Franklin Gothic Medium" charset="0"/>
                <a:cs typeface="Franklin Gothic Medium" charset="0"/>
              </a:rPr>
              <a:t>what will tip our confidence bound to cross 1</a:t>
            </a:r>
          </a:p>
        </p:txBody>
      </p:sp>
    </p:spTree>
    <p:extLst>
      <p:ext uri="{BB962C8B-B14F-4D97-AF65-F5344CB8AC3E}">
        <p14:creationId xmlns:p14="http://schemas.microsoft.com/office/powerpoint/2010/main" val="2073012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All you need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Font typeface="Wingdings" charset="2"/>
              <a:buChar char="ü"/>
            </a:pPr>
            <a:r>
              <a:rPr lang="en-US" sz="32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 </a:t>
            </a:r>
            <a:r>
              <a:rPr lang="en-US" sz="3200" b="1" strike="sngStrike" dirty="0">
                <a:solidFill>
                  <a:schemeClr val="accent1">
                    <a:lumMod val="50000"/>
                  </a:schemeClr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Exposure-outcome effect</a:t>
            </a:r>
            <a:r>
              <a:rPr lang="en-US" sz="3200" dirty="0">
                <a:solidFill>
                  <a:schemeClr val="accent1">
                    <a:lumMod val="50000"/>
                  </a:schemeClr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 </a:t>
            </a: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generally estimated from a model, for example an odds ratio, hazard ratio, or risk ratio</a:t>
            </a:r>
          </a:p>
          <a:p>
            <a:pPr>
              <a:buFont typeface="Wingdings" charset="2"/>
              <a:buChar char="ü"/>
            </a:pPr>
            <a:r>
              <a:rPr lang="en-US" sz="32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 </a:t>
            </a:r>
            <a:r>
              <a:rPr lang="en-US" sz="3200" b="1" strike="sngStrike" dirty="0">
                <a:solidFill>
                  <a:srgbClr val="79D758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Exposure-unmeasured confounder effect</a:t>
            </a:r>
            <a:r>
              <a:rPr lang="en-US" sz="3200" dirty="0">
                <a:solidFill>
                  <a:srgbClr val="79D758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 </a:t>
            </a:r>
            <a:r>
              <a:rPr lang="en-US" sz="32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can use my observed variables to estimate this</a:t>
            </a:r>
            <a:endParaRPr lang="en-US" sz="3200" b="1" strike="sngStrike" dirty="0">
              <a:solidFill>
                <a:schemeClr val="bg1"/>
              </a:solidFill>
              <a:latin typeface="Franklin Gothic Medium" charset="0"/>
              <a:ea typeface="Franklin Gothic Medium" charset="0"/>
              <a:cs typeface="Franklin Gothic Medium" charset="0"/>
            </a:endParaRPr>
          </a:p>
          <a:p>
            <a:pPr>
              <a:buFont typeface="Wingdings" charset="2"/>
              <a:buChar char="ü"/>
            </a:pPr>
            <a:endParaRPr lang="en-US" sz="3200" dirty="0">
              <a:solidFill>
                <a:schemeClr val="bg1"/>
              </a:solidFill>
              <a:latin typeface="Franklin Gothic Medium" charset="0"/>
              <a:ea typeface="Franklin Gothic Medium" charset="0"/>
              <a:cs typeface="Franklin Gothic Medium" charset="0"/>
            </a:endParaRPr>
          </a:p>
          <a:p>
            <a:pPr>
              <a:buFont typeface="Wingdings" charset="2"/>
              <a:buChar char="ü"/>
            </a:pPr>
            <a:r>
              <a:rPr lang="en-US" sz="3200" dirty="0">
                <a:solidFill>
                  <a:schemeClr val="accent1">
                    <a:lumMod val="50000"/>
                  </a:schemeClr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 </a:t>
            </a:r>
            <a:r>
              <a:rPr lang="en-US" sz="3200" b="1" dirty="0">
                <a:solidFill>
                  <a:schemeClr val="accent1">
                    <a:lumMod val="50000"/>
                  </a:schemeClr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Outcome-unmeasured confounder effect</a:t>
            </a:r>
            <a:endParaRPr lang="en-US" sz="3200" dirty="0">
              <a:solidFill>
                <a:schemeClr val="accent1">
                  <a:lumMod val="50000"/>
                </a:schemeClr>
              </a:solidFill>
              <a:latin typeface="Franklin Gothic Medium" charset="0"/>
              <a:ea typeface="Franklin Gothic Medium" charset="0"/>
              <a:cs typeface="Franklin Gothic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44772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9867FA2-226E-A042-B5F3-B4588242E39C}"/>
              </a:ext>
            </a:extLst>
          </p:cNvPr>
          <p:cNvSpPr/>
          <p:nvPr/>
        </p:nvSpPr>
        <p:spPr>
          <a:xfrm>
            <a:off x="2169713" y="1430634"/>
            <a:ext cx="757739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Franklin Gothic Medium" panose="020B0603020102020204" pitchFamily="34" charset="0"/>
              </a:rPr>
              <a:t>http://</a:t>
            </a:r>
            <a:r>
              <a:rPr lang="en-US" sz="4400" dirty="0" err="1">
                <a:solidFill>
                  <a:schemeClr val="bg1"/>
                </a:solidFill>
                <a:latin typeface="Franklin Gothic Medium" panose="020B0603020102020204" pitchFamily="34" charset="0"/>
              </a:rPr>
              <a:t>bit.ly</a:t>
            </a:r>
            <a:r>
              <a:rPr lang="en-US" sz="4400" dirty="0">
                <a:solidFill>
                  <a:schemeClr val="bg1"/>
                </a:solidFill>
                <a:latin typeface="Franklin Gothic Medium" panose="020B0603020102020204" pitchFamily="34" charset="0"/>
              </a:rPr>
              <a:t>/LucyStatsDDTX18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350284-CC55-084A-B583-A1F96E0B77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6553" y="2699265"/>
            <a:ext cx="5175091" cy="3393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7994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All you need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Font typeface="Wingdings" charset="2"/>
              <a:buChar char="ü"/>
            </a:pPr>
            <a:r>
              <a:rPr lang="en-US" sz="32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 </a:t>
            </a:r>
            <a:r>
              <a:rPr lang="en-US" sz="3200" b="1" strike="sngStrike" dirty="0">
                <a:solidFill>
                  <a:schemeClr val="accent1">
                    <a:lumMod val="50000"/>
                  </a:schemeClr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Exposure-outcome effect</a:t>
            </a:r>
            <a:r>
              <a:rPr lang="en-US" sz="3200" dirty="0">
                <a:solidFill>
                  <a:schemeClr val="accent1">
                    <a:lumMod val="50000"/>
                  </a:schemeClr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 </a:t>
            </a: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generally estimated from a model, for example an odds ratio, hazard ratio, or risk ratio</a:t>
            </a:r>
          </a:p>
          <a:p>
            <a:pPr>
              <a:buFont typeface="Wingdings" charset="2"/>
              <a:buChar char="ü"/>
            </a:pPr>
            <a:r>
              <a:rPr lang="en-US" sz="3200" dirty="0">
                <a:solidFill>
                  <a:schemeClr val="accent1">
                    <a:lumMod val="50000"/>
                  </a:schemeClr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 </a:t>
            </a:r>
            <a:r>
              <a:rPr lang="en-US" sz="3200" b="1" dirty="0">
                <a:solidFill>
                  <a:schemeClr val="accent1">
                    <a:lumMod val="50000"/>
                  </a:schemeClr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Exposure-unmeasured confounder effect </a:t>
            </a: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can use my observed variables to estimate this</a:t>
            </a:r>
            <a:endParaRPr 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Franklin Gothic Medium" charset="0"/>
              <a:ea typeface="Franklin Gothic Medium" charset="0"/>
              <a:cs typeface="Franklin Gothic Medium" charset="0"/>
            </a:endParaRPr>
          </a:p>
          <a:p>
            <a:pPr>
              <a:buFont typeface="Wingdings" charset="2"/>
              <a:buChar char="ü"/>
            </a:pPr>
            <a:endParaRPr lang="en-US" sz="3200" dirty="0">
              <a:solidFill>
                <a:schemeClr val="bg1"/>
              </a:solidFill>
              <a:latin typeface="Franklin Gothic Medium" charset="0"/>
              <a:ea typeface="Franklin Gothic Medium" charset="0"/>
              <a:cs typeface="Franklin Gothic Medium" charset="0"/>
            </a:endParaRPr>
          </a:p>
          <a:p>
            <a:pPr>
              <a:buFont typeface="Wingdings" charset="2"/>
              <a:buChar char="ü"/>
            </a:pPr>
            <a:r>
              <a:rPr lang="en-US" sz="32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 </a:t>
            </a:r>
            <a:r>
              <a:rPr lang="en-US" sz="3200" b="1" dirty="0">
                <a:solidFill>
                  <a:srgbClr val="79D758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Outcome-unmeasured confounder effect</a:t>
            </a:r>
            <a:endParaRPr lang="en-US" sz="3200" dirty="0">
              <a:solidFill>
                <a:srgbClr val="79D758"/>
              </a:solidFill>
              <a:latin typeface="Franklin Gothic Medium" charset="0"/>
              <a:ea typeface="Franklin Gothic Medium" charset="0"/>
              <a:cs typeface="Franklin Gothic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94981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Tipping point analysis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93964" y="2279073"/>
                <a:ext cx="11596254" cy="155824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4800" b="0" i="0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Γ</m:t>
                      </m:r>
                      <m:d>
                        <m:dPr>
                          <m:ctrlP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𝐿</m:t>
                          </m:r>
                          <m:sSub>
                            <m:sSubPr>
                              <m:ctrlP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𝑜𝑏𝑠</m:t>
                              </m:r>
                            </m:sub>
                          </m:sSub>
                          <m: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48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4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sz="4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800" b="0" i="1" smtClean="0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4800" b="0" i="1" smtClean="0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𝐿</m:t>
                          </m:r>
                          <m:sSub>
                            <m:sSubPr>
                              <m:ctrlP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𝑜𝑏𝑠</m:t>
                              </m:r>
                            </m:sub>
                          </m:sSub>
                          <m: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−1)</m:t>
                          </m:r>
                          <m:r>
                            <m:rPr>
                              <m:nor/>
                            </m:rPr>
                            <a:rPr lang="en-US" sz="4800" dirty="0"/>
                            <m:t> </m:t>
                          </m:r>
                        </m:num>
                        <m:den>
                          <m: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𝐿</m:t>
                          </m:r>
                          <m:sSub>
                            <m:sSubPr>
                              <m:ctrlP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𝑜𝑏𝑠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48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964" y="2279073"/>
                <a:ext cx="11596254" cy="1558247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ounded Rectangle 6"/>
          <p:cNvSpPr/>
          <p:nvPr/>
        </p:nvSpPr>
        <p:spPr>
          <a:xfrm>
            <a:off x="7800109" y="2279073"/>
            <a:ext cx="1565564" cy="782782"/>
          </a:xfrm>
          <a:prstGeom prst="roundRect">
            <a:avLst/>
          </a:prstGeom>
          <a:noFill/>
          <a:ln w="57150">
            <a:solidFill>
              <a:srgbClr val="79D7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6615546" y="3153035"/>
            <a:ext cx="1565564" cy="782782"/>
          </a:xfrm>
          <a:prstGeom prst="roundRect">
            <a:avLst/>
          </a:prstGeom>
          <a:noFill/>
          <a:ln w="57150">
            <a:solidFill>
              <a:srgbClr val="79D7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9365673" y="3258849"/>
            <a:ext cx="706581" cy="782782"/>
          </a:xfrm>
          <a:prstGeom prst="roundRect">
            <a:avLst/>
          </a:prstGeom>
          <a:noFill/>
          <a:ln w="57150">
            <a:solidFill>
              <a:srgbClr val="79D7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9518074" y="2279073"/>
            <a:ext cx="706581" cy="782782"/>
          </a:xfrm>
          <a:prstGeom prst="roundRect">
            <a:avLst/>
          </a:prstGeom>
          <a:noFill/>
          <a:ln w="57150">
            <a:solidFill>
              <a:srgbClr val="79D7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6262256" y="2295569"/>
            <a:ext cx="706581" cy="782782"/>
          </a:xfrm>
          <a:prstGeom prst="roundRect">
            <a:avLst/>
          </a:prstGeom>
          <a:noFill/>
          <a:ln w="57150">
            <a:solidFill>
              <a:srgbClr val="79D7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8077202" y="3166111"/>
            <a:ext cx="706581" cy="782782"/>
          </a:xfrm>
          <a:prstGeom prst="roundRect">
            <a:avLst/>
          </a:prstGeom>
          <a:noFill/>
          <a:ln w="57150">
            <a:solidFill>
              <a:srgbClr val="79D7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390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1" grpId="0" animBg="1"/>
      <p:bldP spid="11" grpId="1" animBg="1"/>
      <p:bldP spid="1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858000" y="5797893"/>
            <a:ext cx="49442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Observed bias plot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218" y="1062109"/>
            <a:ext cx="9947564" cy="4733782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4946074" y="1163782"/>
            <a:ext cx="0" cy="4087091"/>
          </a:xfrm>
          <a:prstGeom prst="line">
            <a:avLst/>
          </a:prstGeom>
          <a:ln w="76200">
            <a:solidFill>
              <a:srgbClr val="79D7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405746" y="528170"/>
            <a:ext cx="10806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1.5</a:t>
            </a:r>
          </a:p>
        </p:txBody>
      </p:sp>
    </p:spTree>
    <p:extLst>
      <p:ext uri="{BB962C8B-B14F-4D97-AF65-F5344CB8AC3E}">
        <p14:creationId xmlns:p14="http://schemas.microsoft.com/office/powerpoint/2010/main" val="23973524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Tipping point analysis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93964" y="2279073"/>
                <a:ext cx="11596254" cy="155824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4800" b="0" i="0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Γ</m:t>
                      </m:r>
                      <m:d>
                        <m:dPr>
                          <m:ctrlP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𝐿</m:t>
                          </m:r>
                          <m:sSub>
                            <m:sSubPr>
                              <m:ctrlP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𝑜𝑏𝑠</m:t>
                              </m:r>
                            </m:sub>
                          </m:sSub>
                          <m: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48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4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sz="4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800" b="0" i="1" smtClean="0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4800" b="0" i="1" smtClean="0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+1.5(</m:t>
                          </m:r>
                          <m:sSub>
                            <m:sSubPr>
                              <m:ctrlP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−1)</m:t>
                          </m:r>
                          <m:r>
                            <m:rPr>
                              <m:nor/>
                            </m:rPr>
                            <a:rPr lang="en-US" sz="4800" dirty="0"/>
                            <m:t> </m:t>
                          </m:r>
                        </m:num>
                        <m:den>
                          <m: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1.5</m:t>
                          </m:r>
                          <m:sSub>
                            <m:sSubPr>
                              <m:ctrlP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48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964" y="2279073"/>
                <a:ext cx="11596254" cy="1558247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ounded Rectangle 8"/>
          <p:cNvSpPr/>
          <p:nvPr/>
        </p:nvSpPr>
        <p:spPr>
          <a:xfrm>
            <a:off x="9088584" y="3217285"/>
            <a:ext cx="706581" cy="782782"/>
          </a:xfrm>
          <a:prstGeom prst="roundRect">
            <a:avLst/>
          </a:prstGeom>
          <a:noFill/>
          <a:ln w="57150">
            <a:solidFill>
              <a:srgbClr val="79D7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9240983" y="2295569"/>
            <a:ext cx="706581" cy="782782"/>
          </a:xfrm>
          <a:prstGeom prst="roundRect">
            <a:avLst/>
          </a:prstGeom>
          <a:noFill/>
          <a:ln w="57150">
            <a:solidFill>
              <a:srgbClr val="79D7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6594765" y="2305765"/>
            <a:ext cx="706581" cy="782782"/>
          </a:xfrm>
          <a:prstGeom prst="roundRect">
            <a:avLst/>
          </a:prstGeom>
          <a:noFill/>
          <a:ln w="57150">
            <a:solidFill>
              <a:srgbClr val="79D7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7772401" y="3217285"/>
            <a:ext cx="706581" cy="782782"/>
          </a:xfrm>
          <a:prstGeom prst="roundRect">
            <a:avLst/>
          </a:prstGeom>
          <a:noFill/>
          <a:ln w="57150">
            <a:solidFill>
              <a:srgbClr val="79D7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486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752472" y="5911269"/>
            <a:ext cx="30220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Love Plots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051" y="1021580"/>
            <a:ext cx="10117898" cy="4814840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8970817" y="2180355"/>
            <a:ext cx="1573764" cy="1059735"/>
            <a:chOff x="8970817" y="2180355"/>
            <a:chExt cx="1573764" cy="105973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/>
                <p:cNvSpPr txBox="1"/>
                <p:nvPr/>
              </p:nvSpPr>
              <p:spPr>
                <a:xfrm>
                  <a:off x="8970817" y="2747647"/>
                  <a:ext cx="1564274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3200" b="0" i="1" smtClean="0">
                            <a:latin typeface="Cambria Math" charset="0"/>
                          </a:rPr>
                          <m:t>=0.3</m:t>
                        </m:r>
                      </m:oMath>
                    </m:oMathPara>
                  </a14:m>
                  <a:endParaRPr lang="en-US" sz="3200" b="0" dirty="0"/>
                </a:p>
              </p:txBody>
            </p:sp>
          </mc:Choice>
          <mc:Fallback xmlns="">
            <p:sp>
              <p:nvSpPr>
                <p:cNvPr id="3" name="TextBox 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70817" y="2747647"/>
                  <a:ext cx="1564274" cy="492443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/>
                <p:cNvSpPr txBox="1"/>
                <p:nvPr/>
              </p:nvSpPr>
              <p:spPr>
                <a:xfrm>
                  <a:off x="8970817" y="2180355"/>
                  <a:ext cx="1573764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𝑝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=0.1</m:t>
                      </m:r>
                    </m:oMath>
                  </a14:m>
                  <a:r>
                    <a:rPr lang="en-US" sz="32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4" name="TextBox 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70817" y="2180355"/>
                  <a:ext cx="1573764" cy="492443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9" name="Rounded Rectangle 8"/>
          <p:cNvSpPr/>
          <p:nvPr/>
        </p:nvSpPr>
        <p:spPr>
          <a:xfrm>
            <a:off x="3047999" y="1096429"/>
            <a:ext cx="7910946" cy="484909"/>
          </a:xfrm>
          <a:prstGeom prst="roundRect">
            <a:avLst/>
          </a:prstGeom>
          <a:noFill/>
          <a:ln w="76200">
            <a:solidFill>
              <a:srgbClr val="79D7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8856899" y="2123324"/>
            <a:ext cx="1792109" cy="1248645"/>
          </a:xfrm>
          <a:prstGeom prst="roundRect">
            <a:avLst/>
          </a:prstGeom>
          <a:noFill/>
          <a:ln w="76200">
            <a:solidFill>
              <a:srgbClr val="79D7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534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Tipping point analysis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93964" y="2279073"/>
                <a:ext cx="11596254" cy="156459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4800" b="0" i="0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Γ</m:t>
                      </m:r>
                      <m:d>
                        <m:dPr>
                          <m:ctrlP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𝐿</m:t>
                          </m:r>
                          <m:sSub>
                            <m:sSubPr>
                              <m:ctrlP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𝑜𝑏𝑠</m:t>
                              </m:r>
                            </m:sub>
                          </m:sSub>
                          <m: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48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4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1−0.3</m:t>
                              </m:r>
                            </m:e>
                          </m:d>
                          <m: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+1.5(0.1−1)</m:t>
                          </m:r>
                          <m:r>
                            <m:rPr>
                              <m:nor/>
                            </m:rPr>
                            <a:rPr lang="en-US" sz="4800" dirty="0"/>
                            <m:t> </m:t>
                          </m:r>
                        </m:num>
                        <m:den>
                          <m: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1.5(0.1)−0.3</m:t>
                          </m:r>
                        </m:den>
                      </m:f>
                    </m:oMath>
                  </m:oMathPara>
                </a14:m>
                <a:endParaRPr lang="en-US" sz="48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964" y="2279073"/>
                <a:ext cx="11596254" cy="1564595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750983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Tipping point analysis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93964" y="2279073"/>
                <a:ext cx="11596254" cy="156459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b="1" i="1" smtClean="0">
                          <a:solidFill>
                            <a:srgbClr val="79D758"/>
                          </a:solidFill>
                          <a:latin typeface="Cambria Math" charset="0"/>
                        </a:rPr>
                        <m:t>𝟒</m:t>
                      </m:r>
                      <m:r>
                        <a:rPr lang="en-US" sz="4800" b="1" i="1" smtClean="0">
                          <a:solidFill>
                            <a:srgbClr val="79D758"/>
                          </a:solidFill>
                          <a:latin typeface="Cambria Math" charset="0"/>
                        </a:rPr>
                        <m:t>.</m:t>
                      </m:r>
                      <m:r>
                        <a:rPr lang="en-US" sz="4800" b="1" i="1" smtClean="0">
                          <a:solidFill>
                            <a:srgbClr val="79D758"/>
                          </a:solidFill>
                          <a:latin typeface="Cambria Math" charset="0"/>
                        </a:rPr>
                        <m:t>𝟑𝟑</m:t>
                      </m:r>
                      <m:r>
                        <a:rPr lang="en-US" sz="48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4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1−0.3</m:t>
                              </m:r>
                            </m:e>
                          </m:d>
                          <m: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+1.5(0.1−1)</m:t>
                          </m:r>
                          <m:r>
                            <m:rPr>
                              <m:nor/>
                            </m:rPr>
                            <a:rPr lang="en-US" sz="4800" dirty="0"/>
                            <m:t> </m:t>
                          </m:r>
                        </m:num>
                        <m:den>
                          <m: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1.5(0.1)−0.3</m:t>
                          </m:r>
                        </m:den>
                      </m:f>
                    </m:oMath>
                  </m:oMathPara>
                </a14:m>
                <a:endParaRPr lang="en-US" sz="48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964" y="2279073"/>
                <a:ext cx="11596254" cy="1564595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510570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8F871-119A-D74F-94E7-21BFC5545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6000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Standardized Mean Difference</a:t>
            </a:r>
            <a:endParaRPr lang="en-US" sz="6000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56DD2EA1-59C6-0C4D-BF87-ABC718697254}"/>
              </a:ext>
            </a:extLst>
          </p:cNvPr>
          <p:cNvSpPr/>
          <p:nvPr/>
        </p:nvSpPr>
        <p:spPr>
          <a:xfrm>
            <a:off x="778468" y="2012950"/>
            <a:ext cx="10635063" cy="4133850"/>
          </a:xfrm>
          <a:prstGeom prst="roundRect">
            <a:avLst>
              <a:gd name="adj" fmla="val 5346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library(</a:t>
            </a:r>
            <a:r>
              <a:rPr lang="en-US" sz="2500" dirty="0" err="1">
                <a:solidFill>
                  <a:schemeClr val="tx1"/>
                </a:solidFill>
                <a:latin typeface="Monaco" pitchFamily="2" charset="77"/>
              </a:rPr>
              <a:t>tipr</a:t>
            </a:r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)</a:t>
            </a:r>
          </a:p>
          <a:p>
            <a:endParaRPr lang="en-US" sz="2500" dirty="0">
              <a:solidFill>
                <a:schemeClr val="tx1"/>
              </a:solidFill>
              <a:latin typeface="Monaco" pitchFamily="2" charset="77"/>
            </a:endParaRPr>
          </a:p>
          <a:p>
            <a:r>
              <a:rPr lang="en-US" sz="2500" dirty="0" err="1">
                <a:solidFill>
                  <a:schemeClr val="tx1"/>
                </a:solidFill>
                <a:latin typeface="Monaco" pitchFamily="2" charset="77"/>
              </a:rPr>
              <a:t>tip_with_binary</a:t>
            </a:r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(</a:t>
            </a:r>
          </a:p>
          <a:p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  p0 = 0.1,</a:t>
            </a:r>
          </a:p>
          <a:p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  p1 = 0.3,</a:t>
            </a:r>
          </a:p>
          <a:p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  </a:t>
            </a:r>
            <a:r>
              <a:rPr lang="en-US" sz="2500" dirty="0" err="1">
                <a:solidFill>
                  <a:schemeClr val="tx1"/>
                </a:solidFill>
                <a:latin typeface="Monaco" pitchFamily="2" charset="77"/>
              </a:rPr>
              <a:t>lb</a:t>
            </a:r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 = 1.5,</a:t>
            </a:r>
          </a:p>
          <a:p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  </a:t>
            </a:r>
            <a:r>
              <a:rPr lang="en-US" sz="2500" dirty="0" err="1">
                <a:solidFill>
                  <a:schemeClr val="tx1"/>
                </a:solidFill>
                <a:latin typeface="Monaco" pitchFamily="2" charset="77"/>
              </a:rPr>
              <a:t>ub</a:t>
            </a:r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 = 2)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D17C3B91-BE81-8A4E-9042-16D70D798D4E}"/>
              </a:ext>
            </a:extLst>
          </p:cNvPr>
          <p:cNvSpPr/>
          <p:nvPr/>
        </p:nvSpPr>
        <p:spPr>
          <a:xfrm>
            <a:off x="1193800" y="3276600"/>
            <a:ext cx="1905000" cy="749300"/>
          </a:xfrm>
          <a:prstGeom prst="round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183DF36-0C92-EC44-BE98-7200834AF4FF}"/>
              </a:ext>
            </a:extLst>
          </p:cNvPr>
          <p:cNvSpPr/>
          <p:nvPr/>
        </p:nvSpPr>
        <p:spPr>
          <a:xfrm>
            <a:off x="1193800" y="3973512"/>
            <a:ext cx="1905000" cy="749300"/>
          </a:xfrm>
          <a:prstGeom prst="round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635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8F871-119A-D74F-94E7-21BFC5545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6000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Standardized Mean Difference</a:t>
            </a:r>
            <a:endParaRPr lang="en-US" sz="6000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56DD2EA1-59C6-0C4D-BF87-ABC718697254}"/>
              </a:ext>
            </a:extLst>
          </p:cNvPr>
          <p:cNvSpPr/>
          <p:nvPr/>
        </p:nvSpPr>
        <p:spPr>
          <a:xfrm>
            <a:off x="778468" y="2012950"/>
            <a:ext cx="10635063" cy="4133850"/>
          </a:xfrm>
          <a:prstGeom prst="roundRect">
            <a:avLst>
              <a:gd name="adj" fmla="val 5346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library(</a:t>
            </a:r>
            <a:r>
              <a:rPr lang="en-US" sz="2500" dirty="0" err="1">
                <a:solidFill>
                  <a:schemeClr val="tx1"/>
                </a:solidFill>
                <a:latin typeface="Monaco" pitchFamily="2" charset="77"/>
              </a:rPr>
              <a:t>tipr</a:t>
            </a:r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)</a:t>
            </a:r>
          </a:p>
          <a:p>
            <a:endParaRPr lang="en-US" sz="2500" dirty="0">
              <a:solidFill>
                <a:schemeClr val="tx1"/>
              </a:solidFill>
              <a:latin typeface="Monaco" pitchFamily="2" charset="77"/>
            </a:endParaRPr>
          </a:p>
          <a:p>
            <a:r>
              <a:rPr lang="en-US" sz="2500" dirty="0" err="1">
                <a:solidFill>
                  <a:schemeClr val="tx1"/>
                </a:solidFill>
                <a:latin typeface="Monaco" pitchFamily="2" charset="77"/>
              </a:rPr>
              <a:t>tip_with_binary</a:t>
            </a:r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(</a:t>
            </a:r>
          </a:p>
          <a:p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  p0 = 0.1,</a:t>
            </a:r>
          </a:p>
          <a:p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  p1 = 0.3,</a:t>
            </a:r>
          </a:p>
          <a:p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  </a:t>
            </a:r>
            <a:r>
              <a:rPr lang="en-US" sz="2500" dirty="0" err="1">
                <a:solidFill>
                  <a:schemeClr val="tx1"/>
                </a:solidFill>
                <a:latin typeface="Monaco" pitchFamily="2" charset="77"/>
              </a:rPr>
              <a:t>lb</a:t>
            </a:r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 = 1.5,</a:t>
            </a:r>
          </a:p>
          <a:p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  </a:t>
            </a:r>
            <a:r>
              <a:rPr lang="en-US" sz="2500" dirty="0" err="1">
                <a:solidFill>
                  <a:schemeClr val="tx1"/>
                </a:solidFill>
                <a:latin typeface="Monaco" pitchFamily="2" charset="77"/>
              </a:rPr>
              <a:t>ub</a:t>
            </a:r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 = 2)</a:t>
            </a:r>
          </a:p>
          <a:p>
            <a:r>
              <a:rPr lang="en-US" sz="2500" dirty="0">
                <a:solidFill>
                  <a:schemeClr val="bg1">
                    <a:lumMod val="50000"/>
                  </a:schemeClr>
                </a:solidFill>
                <a:latin typeface="Monaco" pitchFamily="2" charset="77"/>
              </a:rPr>
              <a:t>#&gt; [1] 4.333333</a:t>
            </a:r>
          </a:p>
        </p:txBody>
      </p:sp>
    </p:spTree>
    <p:extLst>
      <p:ext uri="{BB962C8B-B14F-4D97-AF65-F5344CB8AC3E}">
        <p14:creationId xmlns:p14="http://schemas.microsoft.com/office/powerpoint/2010/main" val="34739575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219199" y="429492"/>
            <a:ext cx="9518073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spc="3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A hypothetical unobserved binary confounder that is prevalent in </a:t>
            </a:r>
            <a:r>
              <a:rPr lang="en-US" sz="3600" b="1" spc="300" dirty="0">
                <a:solidFill>
                  <a:srgbClr val="79D758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30%</a:t>
            </a:r>
            <a:r>
              <a:rPr lang="en-US" sz="3600" spc="3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 of the exposed population and </a:t>
            </a:r>
            <a:r>
              <a:rPr lang="en-US" sz="3600" b="1" spc="300" dirty="0">
                <a:solidFill>
                  <a:srgbClr val="79D758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10%</a:t>
            </a:r>
            <a:r>
              <a:rPr lang="en-US" sz="3600" spc="3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 of the unexposed population would need to have an association with Y of </a:t>
            </a:r>
            <a:r>
              <a:rPr lang="en-US" sz="3600" b="1" spc="300" dirty="0">
                <a:solidFill>
                  <a:srgbClr val="79D758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4.33</a:t>
            </a:r>
            <a:r>
              <a:rPr lang="en-US" sz="3600" spc="3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 to tip this analysis at the 5% level, rendering it inconclusive.</a:t>
            </a:r>
            <a:endParaRPr lang="en-US" sz="3600" spc="300" dirty="0">
              <a:solidFill>
                <a:srgbClr val="79D758"/>
              </a:solidFill>
              <a:latin typeface="Franklin Gothic Medium" charset="0"/>
              <a:ea typeface="Franklin Gothic Medium" charset="0"/>
              <a:cs typeface="Franklin Gothic Medium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656617" y="3429000"/>
            <a:ext cx="748146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800" spc="300" dirty="0">
                <a:solidFill>
                  <a:srgbClr val="79D758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”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01780" y="0"/>
            <a:ext cx="748146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800" spc="300">
                <a:solidFill>
                  <a:srgbClr val="79D758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21070437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Meaningful confounders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1. How </a:t>
            </a:r>
            <a:r>
              <a:rPr lang="en-US" sz="3200" b="1" dirty="0">
                <a:solidFill>
                  <a:srgbClr val="79D758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imbalanced</a:t>
            </a:r>
            <a:r>
              <a:rPr lang="en-US" sz="3200" dirty="0">
                <a:solidFill>
                  <a:srgbClr val="79D758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 </a:t>
            </a:r>
            <a:r>
              <a:rPr lang="en-US" sz="32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is the unmeasured confounder between the exposure groups?</a:t>
            </a:r>
          </a:p>
          <a:p>
            <a:pPr marL="514350" indent="-514350">
              <a:buAutoNum type="arabicPeriod"/>
            </a:pPr>
            <a:endParaRPr lang="en-US" sz="3200" dirty="0">
              <a:solidFill>
                <a:schemeClr val="bg1"/>
              </a:solidFill>
              <a:latin typeface="Franklin Gothic Medium" charset="0"/>
              <a:ea typeface="Franklin Gothic Medium" charset="0"/>
              <a:cs typeface="Franklin Gothic Medium" charset="0"/>
            </a:endParaRPr>
          </a:p>
          <a:p>
            <a:pPr marL="0" indent="0">
              <a:buNone/>
            </a:pPr>
            <a:r>
              <a:rPr lang="en-US" sz="32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2. How </a:t>
            </a:r>
            <a:r>
              <a:rPr lang="en-US" sz="3200" b="1" dirty="0">
                <a:solidFill>
                  <a:srgbClr val="79D758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predictive</a:t>
            </a:r>
            <a:r>
              <a:rPr lang="en-US" sz="3200" dirty="0">
                <a:solidFill>
                  <a:srgbClr val="79D758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 </a:t>
            </a:r>
            <a:r>
              <a:rPr lang="en-US" sz="32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is the unmeasured confounder of the outcome?</a:t>
            </a:r>
          </a:p>
          <a:p>
            <a:pPr marL="0" indent="0">
              <a:buNone/>
            </a:pPr>
            <a:endParaRPr lang="en-US" sz="3200" dirty="0">
              <a:solidFill>
                <a:schemeClr val="bg1"/>
              </a:solidFill>
              <a:latin typeface="Franklin Gothic Medium" charset="0"/>
              <a:ea typeface="Franklin Gothic Medium" charset="0"/>
              <a:cs typeface="Franklin Gothic Medium" charset="0"/>
            </a:endParaRPr>
          </a:p>
          <a:p>
            <a:pPr marL="0" indent="0">
              <a:buNone/>
            </a:pPr>
            <a:r>
              <a:rPr lang="en-US" sz="32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3. How </a:t>
            </a:r>
            <a:r>
              <a:rPr lang="en-US" sz="3200" b="1" dirty="0">
                <a:solidFill>
                  <a:srgbClr val="79D758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independent</a:t>
            </a:r>
            <a:r>
              <a:rPr lang="en-US" sz="3200" dirty="0">
                <a:solidFill>
                  <a:srgbClr val="79D758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 </a:t>
            </a:r>
            <a:r>
              <a:rPr lang="en-US" sz="32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is the unmeasured confounder from the other covariates</a:t>
            </a:r>
            <a:r>
              <a:rPr lang="en-US" sz="3200" dirty="0">
                <a:solidFill>
                  <a:schemeClr val="bg1"/>
                </a:solidFill>
              </a:rPr>
              <a:t>?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3228109" y="2784764"/>
            <a:ext cx="151014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942109" y="4322618"/>
            <a:ext cx="151014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5207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Tipping point analysis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93964" y="2279073"/>
                <a:ext cx="11596254" cy="156459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𝑝</m:t>
                          </m:r>
                        </m:e>
                        <m:sub>
                          <m: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𝐿</m:t>
                          </m:r>
                          <m:sSub>
                            <m:sSubPr>
                              <m:ctrlP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𝑜𝑏𝑠</m:t>
                              </m:r>
                            </m:sub>
                          </m:sSub>
                          <m: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sz="4800" b="0" i="0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Γ</m:t>
                          </m:r>
                          <m: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48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4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4800" b="0" i="0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Γ</m:t>
                              </m:r>
                              <m: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−1</m:t>
                              </m:r>
                            </m:e>
                          </m:d>
                          <m: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+1−</m:t>
                          </m:r>
                          <m: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𝐿</m:t>
                          </m:r>
                          <m:sSub>
                            <m:sSubPr>
                              <m:ctrlP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𝑜𝑏𝑠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4800" b="0" i="0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LB</m:t>
                              </m:r>
                            </m:e>
                            <m:sub>
                              <m: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𝑜𝑏𝑠</m:t>
                              </m:r>
                            </m:sub>
                          </m:sSub>
                          <m: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sz="4800" b="0" i="0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Γ</m:t>
                          </m:r>
                          <m: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−1)</m:t>
                          </m:r>
                        </m:den>
                      </m:f>
                    </m:oMath>
                  </m:oMathPara>
                </a14:m>
                <a:endParaRPr lang="en-US" sz="48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964" y="2279073"/>
                <a:ext cx="11596254" cy="1564595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997812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Tipping point analysis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93964" y="2279073"/>
                <a:ext cx="11596254" cy="156459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𝑝</m:t>
                          </m:r>
                        </m:e>
                        <m:sub>
                          <m: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𝐿</m:t>
                          </m:r>
                          <m:sSub>
                            <m:sSubPr>
                              <m:ctrlP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𝑜𝑏𝑠</m:t>
                              </m:r>
                            </m:sub>
                          </m:sSub>
                          <m: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sz="4800" b="0" i="0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Γ</m:t>
                          </m:r>
                          <m: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48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4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4800" b="0" i="0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3.5</m:t>
                              </m:r>
                              <m: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−1</m:t>
                              </m:r>
                            </m:e>
                          </m:d>
                          <m: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+1−1.5</m:t>
                          </m:r>
                        </m:num>
                        <m:den>
                          <m: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1.5(</m:t>
                          </m:r>
                          <m:r>
                            <a:rPr lang="en-US" sz="4800" b="0" i="0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3.5</m:t>
                          </m:r>
                          <m: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−1)</m:t>
                          </m:r>
                        </m:den>
                      </m:f>
                    </m:oMath>
                  </m:oMathPara>
                </a14:m>
                <a:endParaRPr lang="en-US" sz="48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964" y="2279073"/>
                <a:ext cx="11596254" cy="1564595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ounded Rectangle 3"/>
          <p:cNvSpPr/>
          <p:nvPr/>
        </p:nvSpPr>
        <p:spPr>
          <a:xfrm>
            <a:off x="5500256" y="2416601"/>
            <a:ext cx="706581" cy="782782"/>
          </a:xfrm>
          <a:prstGeom prst="roundRect">
            <a:avLst/>
          </a:prstGeom>
          <a:noFill/>
          <a:ln w="57150">
            <a:solidFill>
              <a:srgbClr val="79D7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083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Tipping point analysis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93964" y="2279073"/>
                <a:ext cx="11596254" cy="158248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𝑝</m:t>
                          </m:r>
                        </m:e>
                        <m:sub>
                          <m: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𝐿</m:t>
                          </m:r>
                          <m:sSub>
                            <m:sSubPr>
                              <m:ctrlP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𝑜𝑏𝑠</m:t>
                              </m:r>
                            </m:sub>
                          </m:sSub>
                          <m: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sz="4800" b="0" i="0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Γ</m:t>
                          </m:r>
                          <m: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48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4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0.2</m:t>
                          </m:r>
                          <m:d>
                            <m:dPr>
                              <m:ctrlP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4800" b="0" i="0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3.5</m:t>
                              </m:r>
                              <m: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−1</m:t>
                              </m:r>
                            </m:e>
                          </m:d>
                          <m: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+1−1.5</m:t>
                          </m:r>
                        </m:num>
                        <m:den>
                          <m: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1.5(</m:t>
                          </m:r>
                          <m:r>
                            <a:rPr lang="en-US" sz="4800" b="0" i="0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3.5</m:t>
                          </m:r>
                          <m: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−1)</m:t>
                          </m:r>
                        </m:den>
                      </m:f>
                    </m:oMath>
                  </m:oMathPara>
                </a14:m>
                <a:endParaRPr lang="en-US" sz="48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964" y="2279073"/>
                <a:ext cx="11596254" cy="1582484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994421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Tipping point analysis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93964" y="2279073"/>
                <a:ext cx="11596254" cy="158248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b="1" i="1" smtClean="0">
                          <a:solidFill>
                            <a:srgbClr val="79D758"/>
                          </a:solidFill>
                          <a:latin typeface="Cambria Math" charset="0"/>
                        </a:rPr>
                        <m:t>𝟎</m:t>
                      </m:r>
                      <m:r>
                        <a:rPr lang="en-US" sz="48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4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0.2</m:t>
                          </m:r>
                          <m:d>
                            <m:dPr>
                              <m:ctrlP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4800" b="0" i="0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3.5</m:t>
                              </m:r>
                              <m: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−1</m:t>
                              </m:r>
                            </m:e>
                          </m:d>
                          <m: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+1−1.5</m:t>
                          </m:r>
                        </m:num>
                        <m:den>
                          <m: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1.5(</m:t>
                          </m:r>
                          <m:r>
                            <a:rPr lang="en-US" sz="4800" b="0" i="0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3.5</m:t>
                          </m:r>
                          <m: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−1)</m:t>
                          </m:r>
                        </m:den>
                      </m:f>
                    </m:oMath>
                  </m:oMathPara>
                </a14:m>
                <a:endParaRPr lang="en-US" sz="48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964" y="2279073"/>
                <a:ext cx="11596254" cy="1582484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254428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8230" y="476627"/>
            <a:ext cx="7276084" cy="584562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 flipV="1">
            <a:off x="11344314" y="476627"/>
            <a:ext cx="266160" cy="58456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0905024" y="3885363"/>
                <a:ext cx="70545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05024" y="3885363"/>
                <a:ext cx="705450" cy="276999"/>
              </a:xfrm>
              <a:prstGeom prst="rect">
                <a:avLst/>
              </a:prstGeom>
              <a:blipFill rotWithShape="0">
                <a:blip r:embed="rId3"/>
                <a:stretch>
                  <a:fillRect l="-7759" r="-6897" b="-2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1253004" y="1119049"/>
                <a:ext cx="3574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0.2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53004" y="1119049"/>
                <a:ext cx="357470" cy="276999"/>
              </a:xfrm>
              <a:prstGeom prst="rect">
                <a:avLst/>
              </a:prstGeom>
              <a:blipFill rotWithShape="0">
                <a:blip r:embed="rId4"/>
                <a:stretch>
                  <a:fillRect l="-15254" r="-15254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11253004" y="3429000"/>
                <a:ext cx="3574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0.7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53004" y="3429000"/>
                <a:ext cx="357470" cy="276999"/>
              </a:xfrm>
              <a:prstGeom prst="rect">
                <a:avLst/>
              </a:prstGeom>
              <a:blipFill rotWithShape="0">
                <a:blip r:embed="rId5"/>
                <a:stretch>
                  <a:fillRect l="-15254" r="-15254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11253004" y="2204775"/>
                <a:ext cx="3574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0.3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53004" y="2204775"/>
                <a:ext cx="357470" cy="276999"/>
              </a:xfrm>
              <a:prstGeom prst="rect">
                <a:avLst/>
              </a:prstGeom>
              <a:blipFill rotWithShape="0">
                <a:blip r:embed="rId6"/>
                <a:stretch>
                  <a:fillRect l="-15254" r="-15254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11253004" y="2774015"/>
                <a:ext cx="3574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0.4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53004" y="2774015"/>
                <a:ext cx="357470" cy="276999"/>
              </a:xfrm>
              <a:prstGeom prst="rect">
                <a:avLst/>
              </a:prstGeom>
              <a:blipFill rotWithShape="0">
                <a:blip r:embed="rId7"/>
                <a:stretch>
                  <a:fillRect l="-15254" r="-15254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5-Point Star 12"/>
          <p:cNvSpPr/>
          <p:nvPr/>
        </p:nvSpPr>
        <p:spPr>
          <a:xfrm>
            <a:off x="11049806" y="1546022"/>
            <a:ext cx="381933" cy="324853"/>
          </a:xfrm>
          <a:prstGeom prst="star5">
            <a:avLst>
              <a:gd name="adj" fmla="val 25798"/>
              <a:gd name="hf" fmla="val 105146"/>
              <a:gd name="vf" fmla="val 110557"/>
            </a:avLst>
          </a:prstGeom>
          <a:solidFill>
            <a:schemeClr val="accent6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0" y="1270711"/>
            <a:ext cx="44276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prevalence in exposed: </a:t>
            </a:r>
            <a:r>
              <a:rPr lang="en-US" sz="2400" b="1" dirty="0">
                <a:solidFill>
                  <a:srgbClr val="79D758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20%</a:t>
            </a:r>
          </a:p>
          <a:p>
            <a:r>
              <a:rPr lang="en-US" sz="24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prevalence in unexposed: </a:t>
            </a:r>
            <a:r>
              <a:rPr lang="en-US" sz="2400" b="1" dirty="0">
                <a:solidFill>
                  <a:srgbClr val="79D758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0%</a:t>
            </a:r>
          </a:p>
          <a:p>
            <a:r>
              <a:rPr lang="en-US" sz="24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outcome association: </a:t>
            </a:r>
            <a:r>
              <a:rPr lang="en-US" sz="2400" b="1" dirty="0">
                <a:solidFill>
                  <a:srgbClr val="79D758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3.5</a:t>
            </a:r>
          </a:p>
        </p:txBody>
      </p:sp>
    </p:spTree>
    <p:extLst>
      <p:ext uri="{BB962C8B-B14F-4D97-AF65-F5344CB8AC3E}">
        <p14:creationId xmlns:p14="http://schemas.microsoft.com/office/powerpoint/2010/main" val="379408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813" y="468087"/>
            <a:ext cx="7276084" cy="584562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 flipV="1">
            <a:off x="7666897" y="468087"/>
            <a:ext cx="266160" cy="58456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7227607" y="3876823"/>
                <a:ext cx="70545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7607" y="3876823"/>
                <a:ext cx="705450" cy="276999"/>
              </a:xfrm>
              <a:prstGeom prst="rect">
                <a:avLst/>
              </a:prstGeom>
              <a:blipFill rotWithShape="0">
                <a:blip r:embed="rId3"/>
                <a:stretch>
                  <a:fillRect l="-7826" r="-7826" b="-2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7575587" y="1110509"/>
                <a:ext cx="3574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0.2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5587" y="1110509"/>
                <a:ext cx="357470" cy="276999"/>
              </a:xfrm>
              <a:prstGeom prst="rect">
                <a:avLst/>
              </a:prstGeom>
              <a:blipFill rotWithShape="0">
                <a:blip r:embed="rId4"/>
                <a:stretch>
                  <a:fillRect l="-15517" r="-17241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7575587" y="3420460"/>
                <a:ext cx="3574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0.7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5587" y="3420460"/>
                <a:ext cx="357470" cy="276999"/>
              </a:xfrm>
              <a:prstGeom prst="rect">
                <a:avLst/>
              </a:prstGeom>
              <a:blipFill rotWithShape="0">
                <a:blip r:embed="rId5"/>
                <a:stretch>
                  <a:fillRect l="-15517" r="-17241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7575587" y="2196235"/>
                <a:ext cx="3574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0.3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5587" y="2196235"/>
                <a:ext cx="357470" cy="276999"/>
              </a:xfrm>
              <a:prstGeom prst="rect">
                <a:avLst/>
              </a:prstGeom>
              <a:blipFill rotWithShape="0">
                <a:blip r:embed="rId6"/>
                <a:stretch>
                  <a:fillRect l="-15517" r="-17241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7575587" y="2765475"/>
                <a:ext cx="3574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0.4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5587" y="2765475"/>
                <a:ext cx="357470" cy="276999"/>
              </a:xfrm>
              <a:prstGeom prst="rect">
                <a:avLst/>
              </a:prstGeom>
              <a:blipFill rotWithShape="0">
                <a:blip r:embed="rId7"/>
                <a:stretch>
                  <a:fillRect l="-15517" r="-17241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Connector 13"/>
          <p:cNvCxnSpPr/>
          <p:nvPr/>
        </p:nvCxnSpPr>
        <p:spPr>
          <a:xfrm flipV="1">
            <a:off x="970671" y="2180492"/>
            <a:ext cx="11211951" cy="15743"/>
          </a:xfrm>
          <a:prstGeom prst="line">
            <a:avLst/>
          </a:prstGeom>
          <a:ln w="57150"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reeform 16"/>
          <p:cNvSpPr/>
          <p:nvPr/>
        </p:nvSpPr>
        <p:spPr>
          <a:xfrm>
            <a:off x="5725551" y="548640"/>
            <a:ext cx="6485206" cy="1561514"/>
          </a:xfrm>
          <a:custGeom>
            <a:avLst/>
            <a:gdLst>
              <a:gd name="connsiteX0" fmla="*/ 0 w 6485206"/>
              <a:gd name="connsiteY0" fmla="*/ 0 h 1561514"/>
              <a:gd name="connsiteX1" fmla="*/ 393895 w 6485206"/>
              <a:gd name="connsiteY1" fmla="*/ 295422 h 1561514"/>
              <a:gd name="connsiteX2" fmla="*/ 787791 w 6485206"/>
              <a:gd name="connsiteY2" fmla="*/ 422031 h 1561514"/>
              <a:gd name="connsiteX3" fmla="*/ 1561514 w 6485206"/>
              <a:gd name="connsiteY3" fmla="*/ 661182 h 1561514"/>
              <a:gd name="connsiteX4" fmla="*/ 1899138 w 6485206"/>
              <a:gd name="connsiteY4" fmla="*/ 745588 h 1561514"/>
              <a:gd name="connsiteX5" fmla="*/ 3305907 w 6485206"/>
              <a:gd name="connsiteY5" fmla="*/ 1083212 h 1561514"/>
              <a:gd name="connsiteX6" fmla="*/ 4515729 w 6485206"/>
              <a:gd name="connsiteY6" fmla="*/ 1308295 h 1561514"/>
              <a:gd name="connsiteX7" fmla="*/ 5795889 w 6485206"/>
              <a:gd name="connsiteY7" fmla="*/ 1491175 h 1561514"/>
              <a:gd name="connsiteX8" fmla="*/ 6485206 w 6485206"/>
              <a:gd name="connsiteY8" fmla="*/ 1561514 h 1561514"/>
              <a:gd name="connsiteX9" fmla="*/ 6485206 w 6485206"/>
              <a:gd name="connsiteY9" fmla="*/ 1561514 h 1561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485206" h="1561514">
                <a:moveTo>
                  <a:pt x="0" y="0"/>
                </a:moveTo>
                <a:cubicBezTo>
                  <a:pt x="131298" y="112542"/>
                  <a:pt x="262597" y="225084"/>
                  <a:pt x="393895" y="295422"/>
                </a:cubicBezTo>
                <a:cubicBezTo>
                  <a:pt x="525193" y="365760"/>
                  <a:pt x="787791" y="422031"/>
                  <a:pt x="787791" y="422031"/>
                </a:cubicBezTo>
                <a:lnTo>
                  <a:pt x="1561514" y="661182"/>
                </a:lnTo>
                <a:cubicBezTo>
                  <a:pt x="1746738" y="715108"/>
                  <a:pt x="1899138" y="745588"/>
                  <a:pt x="1899138" y="745588"/>
                </a:cubicBezTo>
                <a:cubicBezTo>
                  <a:pt x="2189870" y="815926"/>
                  <a:pt x="2869809" y="989428"/>
                  <a:pt x="3305907" y="1083212"/>
                </a:cubicBezTo>
                <a:cubicBezTo>
                  <a:pt x="3742005" y="1176996"/>
                  <a:pt x="4100732" y="1240301"/>
                  <a:pt x="4515729" y="1308295"/>
                </a:cubicBezTo>
                <a:cubicBezTo>
                  <a:pt x="4930726" y="1376289"/>
                  <a:pt x="5467643" y="1448972"/>
                  <a:pt x="5795889" y="1491175"/>
                </a:cubicBezTo>
                <a:cubicBezTo>
                  <a:pt x="6124135" y="1533378"/>
                  <a:pt x="6485206" y="1561514"/>
                  <a:pt x="6485206" y="1561514"/>
                </a:cubicBezTo>
                <a:lnTo>
                  <a:pt x="6485206" y="1561514"/>
                </a:lnTo>
              </a:path>
            </a:pathLst>
          </a:custGeom>
          <a:noFill/>
          <a:ln w="762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0" b="0" dirty="0"/>
          </a:p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11161214" y="1857681"/>
                <a:ext cx="1104470" cy="12311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000" b="0" i="1" smtClean="0">
                          <a:solidFill>
                            <a:srgbClr val="79D758"/>
                          </a:solidFill>
                          <a:latin typeface="Cambria Math" charset="0"/>
                        </a:rPr>
                        <m:t>∞</m:t>
                      </m:r>
                    </m:oMath>
                  </m:oMathPara>
                </a14:m>
                <a:endParaRPr lang="en-US" sz="8000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61214" y="1857681"/>
                <a:ext cx="1104470" cy="1231106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5-Point Star 18"/>
          <p:cNvSpPr/>
          <p:nvPr/>
        </p:nvSpPr>
        <p:spPr>
          <a:xfrm>
            <a:off x="11800689" y="1947727"/>
            <a:ext cx="381933" cy="324853"/>
          </a:xfrm>
          <a:prstGeom prst="star5">
            <a:avLst>
              <a:gd name="adj" fmla="val 25798"/>
              <a:gd name="hf" fmla="val 105146"/>
              <a:gd name="vf" fmla="val 110557"/>
            </a:avLst>
          </a:prstGeom>
          <a:solidFill>
            <a:schemeClr val="accent6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650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/>
      <p:bldP spid="19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Tipping point analysis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93964" y="2279073"/>
                <a:ext cx="11596254" cy="156459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𝑝</m:t>
                          </m:r>
                        </m:e>
                        <m:sub>
                          <m: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𝐿</m:t>
                          </m:r>
                          <m:sSub>
                            <m:sSubPr>
                              <m:ctrlP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𝑜𝑏𝑠</m:t>
                              </m:r>
                            </m:sub>
                          </m:sSub>
                          <m: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sz="4800" b="0" i="0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Γ</m:t>
                          </m:r>
                          <m: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48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4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4800" b="0" i="0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3.5</m:t>
                              </m:r>
                              <m: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−1</m:t>
                              </m:r>
                            </m:e>
                          </m:d>
                          <m: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+1−1.5</m:t>
                          </m:r>
                        </m:num>
                        <m:den>
                          <m: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1.5(</m:t>
                          </m:r>
                          <m:r>
                            <a:rPr lang="en-US" sz="4800" b="0" i="0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3.5</m:t>
                          </m:r>
                          <m: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−1)</m:t>
                          </m:r>
                        </m:den>
                      </m:f>
                    </m:oMath>
                  </m:oMathPara>
                </a14:m>
                <a:endParaRPr lang="en-US" sz="48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964" y="2279073"/>
                <a:ext cx="11596254" cy="1564595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ounded Rectangle 3"/>
          <p:cNvSpPr/>
          <p:nvPr/>
        </p:nvSpPr>
        <p:spPr>
          <a:xfrm>
            <a:off x="5500256" y="2416601"/>
            <a:ext cx="706581" cy="782782"/>
          </a:xfrm>
          <a:prstGeom prst="roundRect">
            <a:avLst/>
          </a:prstGeom>
          <a:noFill/>
          <a:ln w="57150">
            <a:solidFill>
              <a:srgbClr val="79D7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810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Tipping point analysis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93964" y="2279073"/>
                <a:ext cx="11596254" cy="158248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b="1" i="1" smtClean="0">
                          <a:solidFill>
                            <a:srgbClr val="79D758"/>
                          </a:solidFill>
                          <a:latin typeface="Cambria Math" charset="0"/>
                        </a:rPr>
                        <m:t>𝟎</m:t>
                      </m:r>
                      <m:r>
                        <a:rPr lang="en-US" sz="4800" b="1" i="1" smtClean="0">
                          <a:solidFill>
                            <a:srgbClr val="79D758"/>
                          </a:solidFill>
                          <a:latin typeface="Cambria Math" charset="0"/>
                        </a:rPr>
                        <m:t>.</m:t>
                      </m:r>
                      <m:r>
                        <a:rPr lang="en-US" sz="4800" b="1" i="1" smtClean="0">
                          <a:solidFill>
                            <a:srgbClr val="79D758"/>
                          </a:solidFill>
                          <a:latin typeface="Cambria Math" charset="0"/>
                        </a:rPr>
                        <m:t>𝟓𝟑</m:t>
                      </m:r>
                      <m:r>
                        <a:rPr lang="en-US" sz="48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4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4800" b="0" i="0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3.5</m:t>
                              </m:r>
                              <m: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−1</m:t>
                              </m:r>
                            </m:e>
                          </m:d>
                          <m: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+1−1.5</m:t>
                          </m:r>
                        </m:num>
                        <m:den>
                          <m: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1.5(</m:t>
                          </m:r>
                          <m:r>
                            <a:rPr lang="en-US" sz="4800" b="0" i="0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3.5</m:t>
                          </m:r>
                          <m: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−1)</m:t>
                          </m:r>
                        </m:den>
                      </m:f>
                    </m:oMath>
                  </m:oMathPara>
                </a14:m>
                <a:endParaRPr lang="en-US" sz="48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964" y="2279073"/>
                <a:ext cx="11596254" cy="1582484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413324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8230" y="476627"/>
            <a:ext cx="7276084" cy="584562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 flipV="1">
            <a:off x="11344314" y="476627"/>
            <a:ext cx="266160" cy="58456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0905024" y="3885363"/>
                <a:ext cx="70545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05024" y="3885363"/>
                <a:ext cx="705450" cy="276999"/>
              </a:xfrm>
              <a:prstGeom prst="rect">
                <a:avLst/>
              </a:prstGeom>
              <a:blipFill rotWithShape="0">
                <a:blip r:embed="rId3"/>
                <a:stretch>
                  <a:fillRect l="-7759" r="-6897" b="-2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1253004" y="1119049"/>
                <a:ext cx="3574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0.2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53004" y="1119049"/>
                <a:ext cx="357470" cy="276999"/>
              </a:xfrm>
              <a:prstGeom prst="rect">
                <a:avLst/>
              </a:prstGeom>
              <a:blipFill rotWithShape="0">
                <a:blip r:embed="rId4"/>
                <a:stretch>
                  <a:fillRect l="-15254" r="-15254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11253004" y="3429000"/>
                <a:ext cx="3574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0.7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53004" y="3429000"/>
                <a:ext cx="357470" cy="276999"/>
              </a:xfrm>
              <a:prstGeom prst="rect">
                <a:avLst/>
              </a:prstGeom>
              <a:blipFill rotWithShape="0">
                <a:blip r:embed="rId5"/>
                <a:stretch>
                  <a:fillRect l="-15254" r="-15254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11253004" y="2204775"/>
                <a:ext cx="3574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0.3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53004" y="2204775"/>
                <a:ext cx="357470" cy="276999"/>
              </a:xfrm>
              <a:prstGeom prst="rect">
                <a:avLst/>
              </a:prstGeom>
              <a:blipFill rotWithShape="0">
                <a:blip r:embed="rId6"/>
                <a:stretch>
                  <a:fillRect l="-15254" r="-15254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11253004" y="2774015"/>
                <a:ext cx="3574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0.4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53004" y="2774015"/>
                <a:ext cx="357470" cy="276999"/>
              </a:xfrm>
              <a:prstGeom prst="rect">
                <a:avLst/>
              </a:prstGeom>
              <a:blipFill rotWithShape="0">
                <a:blip r:embed="rId7"/>
                <a:stretch>
                  <a:fillRect l="-15254" r="-15254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5-Point Star 12"/>
          <p:cNvSpPr/>
          <p:nvPr/>
        </p:nvSpPr>
        <p:spPr>
          <a:xfrm>
            <a:off x="7042063" y="2018421"/>
            <a:ext cx="381933" cy="324853"/>
          </a:xfrm>
          <a:prstGeom prst="star5">
            <a:avLst>
              <a:gd name="adj" fmla="val 25798"/>
              <a:gd name="hf" fmla="val 105146"/>
              <a:gd name="vf" fmla="val 110557"/>
            </a:avLst>
          </a:prstGeom>
          <a:solidFill>
            <a:schemeClr val="accent6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0" y="1270711"/>
            <a:ext cx="44276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prevalence in exposed: </a:t>
            </a:r>
            <a:r>
              <a:rPr lang="en-US" sz="2400" b="1" dirty="0">
                <a:solidFill>
                  <a:srgbClr val="79D758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100%</a:t>
            </a:r>
          </a:p>
          <a:p>
            <a:r>
              <a:rPr lang="en-US" sz="24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prevalence in unexposed: </a:t>
            </a:r>
            <a:r>
              <a:rPr lang="en-US" sz="2400" b="1" dirty="0">
                <a:solidFill>
                  <a:srgbClr val="79D758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53%</a:t>
            </a:r>
          </a:p>
          <a:p>
            <a:r>
              <a:rPr lang="en-US" sz="24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outcome association: </a:t>
            </a:r>
            <a:r>
              <a:rPr lang="en-US" sz="2400" b="1" dirty="0">
                <a:solidFill>
                  <a:srgbClr val="79D758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3.5</a:t>
            </a:r>
          </a:p>
        </p:txBody>
      </p:sp>
    </p:spTree>
    <p:extLst>
      <p:ext uri="{BB962C8B-B14F-4D97-AF65-F5344CB8AC3E}">
        <p14:creationId xmlns:p14="http://schemas.microsoft.com/office/powerpoint/2010/main" val="3421853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8230" y="476627"/>
            <a:ext cx="7276084" cy="584562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 flipV="1">
            <a:off x="11344314" y="476627"/>
            <a:ext cx="266160" cy="58456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0905024" y="3885363"/>
                <a:ext cx="70545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05024" y="3885363"/>
                <a:ext cx="705450" cy="276999"/>
              </a:xfrm>
              <a:prstGeom prst="rect">
                <a:avLst/>
              </a:prstGeom>
              <a:blipFill rotWithShape="0">
                <a:blip r:embed="rId3"/>
                <a:stretch>
                  <a:fillRect l="-7759" r="-6897" b="-2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1253004" y="1119049"/>
                <a:ext cx="3574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0.2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53004" y="1119049"/>
                <a:ext cx="357470" cy="276999"/>
              </a:xfrm>
              <a:prstGeom prst="rect">
                <a:avLst/>
              </a:prstGeom>
              <a:blipFill rotWithShape="0">
                <a:blip r:embed="rId4"/>
                <a:stretch>
                  <a:fillRect l="-15254" r="-15254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11253004" y="3429000"/>
                <a:ext cx="3574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0.7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53004" y="3429000"/>
                <a:ext cx="357470" cy="276999"/>
              </a:xfrm>
              <a:prstGeom prst="rect">
                <a:avLst/>
              </a:prstGeom>
              <a:blipFill rotWithShape="0">
                <a:blip r:embed="rId5"/>
                <a:stretch>
                  <a:fillRect l="-15254" r="-15254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11253004" y="2204775"/>
                <a:ext cx="3574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0.3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53004" y="2204775"/>
                <a:ext cx="357470" cy="276999"/>
              </a:xfrm>
              <a:prstGeom prst="rect">
                <a:avLst/>
              </a:prstGeom>
              <a:blipFill rotWithShape="0">
                <a:blip r:embed="rId6"/>
                <a:stretch>
                  <a:fillRect l="-15254" r="-15254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11253004" y="2774015"/>
                <a:ext cx="3574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0.4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53004" y="2774015"/>
                <a:ext cx="357470" cy="276999"/>
              </a:xfrm>
              <a:prstGeom prst="rect">
                <a:avLst/>
              </a:prstGeom>
              <a:blipFill rotWithShape="0">
                <a:blip r:embed="rId7"/>
                <a:stretch>
                  <a:fillRect l="-15254" r="-15254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5-Point Star 12"/>
          <p:cNvSpPr/>
          <p:nvPr/>
        </p:nvSpPr>
        <p:spPr>
          <a:xfrm>
            <a:off x="7515306" y="3104147"/>
            <a:ext cx="381933" cy="324853"/>
          </a:xfrm>
          <a:prstGeom prst="star5">
            <a:avLst>
              <a:gd name="adj" fmla="val 25798"/>
              <a:gd name="hf" fmla="val 105146"/>
              <a:gd name="vf" fmla="val 110557"/>
            </a:avLst>
          </a:prstGeom>
          <a:solidFill>
            <a:schemeClr val="accent6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0" y="1270711"/>
            <a:ext cx="44276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prevalence in exposed: </a:t>
            </a:r>
            <a:r>
              <a:rPr lang="en-US" sz="2400" b="1" dirty="0">
                <a:solidFill>
                  <a:srgbClr val="79D758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100%</a:t>
            </a:r>
          </a:p>
          <a:p>
            <a:r>
              <a:rPr lang="en-US" sz="24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prevalence in unexposed: </a:t>
            </a:r>
            <a:r>
              <a:rPr lang="en-US" sz="2400" b="1" dirty="0">
                <a:solidFill>
                  <a:srgbClr val="79D758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42%</a:t>
            </a:r>
          </a:p>
          <a:p>
            <a:r>
              <a:rPr lang="en-US" sz="24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outcome association: </a:t>
            </a:r>
            <a:r>
              <a:rPr lang="en-US" sz="2400" b="1" dirty="0">
                <a:solidFill>
                  <a:srgbClr val="79D758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2.37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96947" y="5552811"/>
            <a:ext cx="316523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E-value</a:t>
            </a:r>
          </a:p>
        </p:txBody>
      </p:sp>
    </p:spTree>
    <p:extLst>
      <p:ext uri="{BB962C8B-B14F-4D97-AF65-F5344CB8AC3E}">
        <p14:creationId xmlns:p14="http://schemas.microsoft.com/office/powerpoint/2010/main" val="1439483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/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Meaningful confounders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1. How </a:t>
            </a:r>
            <a:r>
              <a:rPr lang="en-US" sz="3200" b="1" dirty="0">
                <a:solidFill>
                  <a:srgbClr val="79D758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imbalanced</a:t>
            </a:r>
            <a:r>
              <a:rPr lang="en-US" sz="3200" dirty="0">
                <a:solidFill>
                  <a:srgbClr val="79D758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 </a:t>
            </a:r>
            <a:r>
              <a:rPr lang="en-US" sz="32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is the unmeasured confounder between the exposure groups?</a:t>
            </a:r>
          </a:p>
          <a:p>
            <a:pPr marL="514350" indent="-514350">
              <a:buAutoNum type="arabicPeriod"/>
            </a:pPr>
            <a:endParaRPr lang="en-US" sz="3200" dirty="0">
              <a:solidFill>
                <a:schemeClr val="bg1"/>
              </a:solidFill>
              <a:latin typeface="Franklin Gothic Medium" charset="0"/>
              <a:ea typeface="Franklin Gothic Medium" charset="0"/>
              <a:cs typeface="Franklin Gothic Medium" charset="0"/>
            </a:endParaRPr>
          </a:p>
          <a:p>
            <a:pPr marL="0" indent="0">
              <a:buNone/>
            </a:pPr>
            <a:r>
              <a:rPr lang="en-US" sz="3200" dirty="0">
                <a:solidFill>
                  <a:schemeClr val="bg2">
                    <a:lumMod val="25000"/>
                  </a:schemeClr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2. How </a:t>
            </a:r>
            <a:r>
              <a:rPr lang="en-US" sz="3200" b="1" dirty="0">
                <a:solidFill>
                  <a:schemeClr val="accent1">
                    <a:lumMod val="50000"/>
                  </a:schemeClr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predictive</a:t>
            </a:r>
            <a:r>
              <a:rPr lang="en-US" sz="3200" dirty="0">
                <a:solidFill>
                  <a:schemeClr val="bg2">
                    <a:lumMod val="25000"/>
                  </a:schemeClr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 is the unmeasured confounder of the outcome?</a:t>
            </a:r>
          </a:p>
          <a:p>
            <a:pPr marL="0" indent="0">
              <a:buNone/>
            </a:pPr>
            <a:endParaRPr lang="en-US" sz="3200" dirty="0">
              <a:solidFill>
                <a:schemeClr val="bg2">
                  <a:lumMod val="25000"/>
                </a:schemeClr>
              </a:solidFill>
              <a:latin typeface="Franklin Gothic Medium" charset="0"/>
              <a:ea typeface="Franklin Gothic Medium" charset="0"/>
              <a:cs typeface="Franklin Gothic Medium" charset="0"/>
            </a:endParaRPr>
          </a:p>
          <a:p>
            <a:pPr marL="0" indent="0">
              <a:buNone/>
            </a:pPr>
            <a:r>
              <a:rPr lang="en-US" sz="3200" dirty="0">
                <a:solidFill>
                  <a:schemeClr val="bg2">
                    <a:lumMod val="25000"/>
                  </a:schemeClr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3. How </a:t>
            </a:r>
            <a:r>
              <a:rPr lang="en-US" sz="3200" b="1" dirty="0">
                <a:solidFill>
                  <a:schemeClr val="accent1">
                    <a:lumMod val="50000"/>
                  </a:schemeClr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independent</a:t>
            </a:r>
            <a:r>
              <a:rPr lang="en-US" sz="3200" dirty="0">
                <a:solidFill>
                  <a:schemeClr val="bg2">
                    <a:lumMod val="25000"/>
                  </a:schemeClr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 is the unmeasured confounder from the other covariates</a:t>
            </a:r>
            <a:r>
              <a:rPr lang="en-US" sz="3200" dirty="0">
                <a:solidFill>
                  <a:schemeClr val="bg2">
                    <a:lumMod val="25000"/>
                  </a:schemeClr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78934919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7CFA6A5-A5F5-6341-887A-C8492F8F1E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7222"/>
          <a:stretch/>
        </p:blipFill>
        <p:spPr>
          <a:xfrm>
            <a:off x="1180101" y="400050"/>
            <a:ext cx="9907998" cy="5689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06473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ADC17E-7BA9-0043-904C-3E35BD4A4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ggdag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A981BD-61C1-F149-80DC-F53A3BCC5A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https://</a:t>
            </a:r>
            <a:r>
              <a:rPr lang="en-US" dirty="0" err="1">
                <a:solidFill>
                  <a:schemeClr val="bg1"/>
                </a:solidFill>
              </a:rPr>
              <a:t>github.com</a:t>
            </a:r>
            <a:r>
              <a:rPr lang="en-US" dirty="0">
                <a:solidFill>
                  <a:schemeClr val="bg1"/>
                </a:solidFill>
              </a:rPr>
              <a:t>/</a:t>
            </a:r>
            <a:r>
              <a:rPr lang="en-US" dirty="0" err="1">
                <a:solidFill>
                  <a:schemeClr val="bg1"/>
                </a:solidFill>
              </a:rPr>
              <a:t>malcolmbarrett</a:t>
            </a:r>
            <a:r>
              <a:rPr lang="en-US" dirty="0">
                <a:solidFill>
                  <a:schemeClr val="bg1"/>
                </a:solidFill>
              </a:rPr>
              <a:t>/</a:t>
            </a:r>
            <a:r>
              <a:rPr lang="en-US" dirty="0" err="1">
                <a:solidFill>
                  <a:schemeClr val="bg1"/>
                </a:solidFill>
              </a:rPr>
              <a:t>ggdag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194077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  <a:buAutoNum type="arabicPeriod"/>
            </a:pPr>
            <a:r>
              <a:rPr lang="en-US" sz="2000" dirty="0">
                <a:solidFill>
                  <a:schemeClr val="bg1"/>
                </a:solidFill>
              </a:rPr>
              <a:t>Cornfield, J., </a:t>
            </a:r>
            <a:r>
              <a:rPr lang="en-US" sz="2000" dirty="0" err="1">
                <a:solidFill>
                  <a:schemeClr val="bg1"/>
                </a:solidFill>
              </a:rPr>
              <a:t>Haenszel</a:t>
            </a:r>
            <a:r>
              <a:rPr lang="en-US" sz="2000" dirty="0">
                <a:solidFill>
                  <a:schemeClr val="bg1"/>
                </a:solidFill>
              </a:rPr>
              <a:t>, W., Hammond, E. C., </a:t>
            </a:r>
            <a:r>
              <a:rPr lang="en-US" sz="2000" dirty="0" err="1">
                <a:solidFill>
                  <a:schemeClr val="bg1"/>
                </a:solidFill>
              </a:rPr>
              <a:t>Lilienfeld</a:t>
            </a:r>
            <a:r>
              <a:rPr lang="en-US" sz="2000" dirty="0">
                <a:solidFill>
                  <a:schemeClr val="bg1"/>
                </a:solidFill>
              </a:rPr>
              <a:t>, A. M., </a:t>
            </a:r>
            <a:r>
              <a:rPr lang="en-US" sz="2000" dirty="0" err="1">
                <a:solidFill>
                  <a:schemeClr val="bg1"/>
                </a:solidFill>
              </a:rPr>
              <a:t>Shimkin</a:t>
            </a:r>
            <a:r>
              <a:rPr lang="en-US" sz="2000" dirty="0">
                <a:solidFill>
                  <a:schemeClr val="bg1"/>
                </a:solidFill>
              </a:rPr>
              <a:t>, M. B., &amp; </a:t>
            </a:r>
            <a:r>
              <a:rPr lang="en-US" sz="2000" dirty="0" err="1">
                <a:solidFill>
                  <a:schemeClr val="bg1"/>
                </a:solidFill>
              </a:rPr>
              <a:t>Wynder</a:t>
            </a:r>
            <a:r>
              <a:rPr lang="en-US" sz="2000" dirty="0">
                <a:solidFill>
                  <a:schemeClr val="bg1"/>
                </a:solidFill>
              </a:rPr>
              <a:t>, E. L. (2009). Smoking and lung cancer: recent evidence and a discussion of some questions. 1959. </a:t>
            </a:r>
            <a:r>
              <a:rPr lang="en-US" sz="2000" i="1" dirty="0">
                <a:solidFill>
                  <a:schemeClr val="bg1"/>
                </a:solidFill>
              </a:rPr>
              <a:t>International journal of epidemiology</a:t>
            </a:r>
            <a:r>
              <a:rPr lang="en-US" sz="2000" dirty="0">
                <a:solidFill>
                  <a:schemeClr val="bg1"/>
                </a:solidFill>
              </a:rPr>
              <a:t> (Vol. 38, pp. 1175–1191). Oxford University Press. </a:t>
            </a:r>
            <a:r>
              <a:rPr lang="en-US" sz="2000" dirty="0">
                <a:solidFill>
                  <a:schemeClr val="bg1"/>
                </a:solidFill>
                <a:hlinkClick r:id="rId2"/>
              </a:rPr>
              <a:t>http://doi.org/10.1093/ije/dyp289</a:t>
            </a:r>
            <a:endParaRPr lang="en-US" sz="2000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  <a:buFont typeface="Arial"/>
              <a:buAutoNum type="arabicPeriod"/>
            </a:pPr>
            <a:r>
              <a:rPr lang="en-US" sz="2000" dirty="0" err="1">
                <a:solidFill>
                  <a:schemeClr val="bg1"/>
                </a:solidFill>
              </a:rPr>
              <a:t>Schlesselman</a:t>
            </a:r>
            <a:r>
              <a:rPr lang="en-US" sz="2000" dirty="0">
                <a:solidFill>
                  <a:schemeClr val="bg1"/>
                </a:solidFill>
              </a:rPr>
              <a:t>, J. J. (1978). Assessing effects of confounding variables. </a:t>
            </a:r>
            <a:r>
              <a:rPr lang="en-US" sz="2000" i="1" dirty="0">
                <a:solidFill>
                  <a:schemeClr val="bg1"/>
                </a:solidFill>
              </a:rPr>
              <a:t>American Journal of Epidemiology</a:t>
            </a:r>
            <a:r>
              <a:rPr lang="en-US" sz="2000" dirty="0">
                <a:solidFill>
                  <a:schemeClr val="bg1"/>
                </a:solidFill>
              </a:rPr>
              <a:t>, </a:t>
            </a:r>
            <a:r>
              <a:rPr lang="en-US" sz="2000" i="1" dirty="0">
                <a:solidFill>
                  <a:schemeClr val="bg1"/>
                </a:solidFill>
              </a:rPr>
              <a:t>108</a:t>
            </a:r>
            <a:r>
              <a:rPr lang="en-US" sz="2000" dirty="0">
                <a:solidFill>
                  <a:schemeClr val="bg1"/>
                </a:solidFill>
              </a:rPr>
              <a:t>(1), 3–8.</a:t>
            </a:r>
          </a:p>
          <a:p>
            <a:pPr>
              <a:lnSpc>
                <a:spcPct val="100000"/>
              </a:lnSpc>
              <a:spcBef>
                <a:spcPts val="0"/>
              </a:spcBef>
              <a:buFont typeface="Arial"/>
              <a:buAutoNum type="arabicPeriod"/>
            </a:pPr>
            <a:r>
              <a:rPr lang="en-US" sz="2000" dirty="0">
                <a:solidFill>
                  <a:schemeClr val="bg1"/>
                </a:solidFill>
              </a:rPr>
              <a:t>Rosenbaum, P. R., &amp; Rubin, D. B. (1983). The Central Role of the Propensity Score in Observational Studies for Causal Effects. </a:t>
            </a:r>
            <a:r>
              <a:rPr lang="en-US" sz="2000" i="1" dirty="0" err="1">
                <a:solidFill>
                  <a:schemeClr val="bg1"/>
                </a:solidFill>
              </a:rPr>
              <a:t>Biometrika</a:t>
            </a:r>
            <a:r>
              <a:rPr lang="en-US" sz="2000" dirty="0">
                <a:solidFill>
                  <a:schemeClr val="bg1"/>
                </a:solidFill>
              </a:rPr>
              <a:t>, </a:t>
            </a:r>
            <a:r>
              <a:rPr lang="en-US" sz="2000" i="1" dirty="0">
                <a:solidFill>
                  <a:schemeClr val="bg1"/>
                </a:solidFill>
              </a:rPr>
              <a:t>70</a:t>
            </a:r>
            <a:r>
              <a:rPr lang="en-US" sz="2000" dirty="0">
                <a:solidFill>
                  <a:schemeClr val="bg1"/>
                </a:solidFill>
              </a:rPr>
              <a:t>(1), 41. http://</a:t>
            </a:r>
            <a:r>
              <a:rPr lang="en-US" sz="2000" dirty="0" err="1">
                <a:solidFill>
                  <a:schemeClr val="bg1"/>
                </a:solidFill>
              </a:rPr>
              <a:t>doi.org</a:t>
            </a:r>
            <a:r>
              <a:rPr lang="en-US" sz="2000" dirty="0">
                <a:solidFill>
                  <a:schemeClr val="bg1"/>
                </a:solidFill>
              </a:rPr>
              <a:t>/10.2307/2335942</a:t>
            </a:r>
          </a:p>
          <a:p>
            <a:pPr>
              <a:lnSpc>
                <a:spcPct val="100000"/>
              </a:lnSpc>
              <a:spcBef>
                <a:spcPts val="0"/>
              </a:spcBef>
              <a:buFont typeface="Arial"/>
              <a:buAutoNum type="arabicPeriod"/>
            </a:pPr>
            <a:r>
              <a:rPr lang="en-US" sz="2000" dirty="0">
                <a:solidFill>
                  <a:schemeClr val="bg1"/>
                </a:solidFill>
              </a:rPr>
              <a:t>Lin, D. Y., </a:t>
            </a:r>
            <a:r>
              <a:rPr lang="en-US" sz="2000" dirty="0" err="1">
                <a:solidFill>
                  <a:schemeClr val="bg1"/>
                </a:solidFill>
              </a:rPr>
              <a:t>Psaty</a:t>
            </a:r>
            <a:r>
              <a:rPr lang="en-US" sz="2000" dirty="0">
                <a:solidFill>
                  <a:schemeClr val="bg1"/>
                </a:solidFill>
              </a:rPr>
              <a:t>, B. M., &amp; </a:t>
            </a:r>
            <a:r>
              <a:rPr lang="en-US" sz="2000" dirty="0" err="1">
                <a:solidFill>
                  <a:schemeClr val="bg1"/>
                </a:solidFill>
              </a:rPr>
              <a:t>Kronmal</a:t>
            </a:r>
            <a:r>
              <a:rPr lang="en-US" sz="2000" dirty="0">
                <a:solidFill>
                  <a:schemeClr val="bg1"/>
                </a:solidFill>
              </a:rPr>
              <a:t>, R. A. (1998). Assessing the sensitivity of regression results to unmeasured confounders in observational studies. </a:t>
            </a:r>
            <a:r>
              <a:rPr lang="en-US" sz="2000" i="1" dirty="0">
                <a:solidFill>
                  <a:schemeClr val="bg1"/>
                </a:solidFill>
              </a:rPr>
              <a:t>Biometrics</a:t>
            </a:r>
            <a:r>
              <a:rPr lang="en-US" sz="2000" dirty="0">
                <a:solidFill>
                  <a:schemeClr val="bg1"/>
                </a:solidFill>
              </a:rPr>
              <a:t>, </a:t>
            </a:r>
            <a:r>
              <a:rPr lang="en-US" sz="2000" i="1" dirty="0">
                <a:solidFill>
                  <a:schemeClr val="bg1"/>
                </a:solidFill>
              </a:rPr>
              <a:t>54</a:t>
            </a:r>
            <a:r>
              <a:rPr lang="en-US" sz="2000" dirty="0">
                <a:solidFill>
                  <a:schemeClr val="bg1"/>
                </a:solidFill>
              </a:rPr>
              <a:t>(3), 948–963.</a:t>
            </a:r>
          </a:p>
          <a:p>
            <a:pPr>
              <a:lnSpc>
                <a:spcPct val="100000"/>
              </a:lnSpc>
              <a:spcBef>
                <a:spcPts val="0"/>
              </a:spcBef>
              <a:buFont typeface="Arial"/>
              <a:buAutoNum type="arabicPeriod"/>
            </a:pPr>
            <a:r>
              <a:rPr lang="en-US" sz="2000" dirty="0">
                <a:solidFill>
                  <a:schemeClr val="bg1"/>
                </a:solidFill>
              </a:rPr>
              <a:t>https://</a:t>
            </a:r>
            <a:r>
              <a:rPr lang="en-US" sz="2000" dirty="0" err="1">
                <a:solidFill>
                  <a:schemeClr val="bg1"/>
                </a:solidFill>
              </a:rPr>
              <a:t>cran.r-project.org</a:t>
            </a:r>
            <a:r>
              <a:rPr lang="en-US" sz="2000" dirty="0">
                <a:solidFill>
                  <a:schemeClr val="bg1"/>
                </a:solidFill>
              </a:rPr>
              <a:t>/web/packages/</a:t>
            </a:r>
            <a:r>
              <a:rPr lang="en-US" sz="2000" dirty="0" err="1">
                <a:solidFill>
                  <a:schemeClr val="bg1"/>
                </a:solidFill>
              </a:rPr>
              <a:t>tableone</a:t>
            </a:r>
            <a:r>
              <a:rPr lang="en-US" sz="2000" dirty="0">
                <a:solidFill>
                  <a:schemeClr val="bg1"/>
                </a:solidFill>
              </a:rPr>
              <a:t>/vignettes/</a:t>
            </a:r>
            <a:r>
              <a:rPr lang="en-US" sz="2000" dirty="0" err="1">
                <a:solidFill>
                  <a:schemeClr val="bg1"/>
                </a:solidFill>
              </a:rPr>
              <a:t>smd.html</a:t>
            </a:r>
            <a:endParaRPr lang="en-US" sz="2000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  <a:buAutoNum type="arabicPeriod"/>
            </a:pPr>
            <a:endParaRPr lang="en-US" sz="1200" dirty="0">
              <a:solidFill>
                <a:schemeClr val="bg1"/>
              </a:solidFill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780761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Thank you!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59988" y="1575595"/>
            <a:ext cx="10443112" cy="4351338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48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@</a:t>
            </a:r>
            <a:r>
              <a:rPr lang="en-US" sz="4800" dirty="0" err="1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LucyStats</a:t>
            </a:r>
            <a:endParaRPr lang="en-US" sz="4800" dirty="0">
              <a:solidFill>
                <a:schemeClr val="bg1"/>
              </a:solidFill>
              <a:latin typeface="Franklin Gothic Medium" charset="0"/>
              <a:ea typeface="Franklin Gothic Medium" charset="0"/>
              <a:cs typeface="Franklin Gothic Medium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4800" dirty="0">
                <a:solidFill>
                  <a:schemeClr val="bg1"/>
                </a:solidFill>
                <a:latin typeface="Franklin Gothic Medium" panose="020B0603020102020204" pitchFamily="34" charset="0"/>
              </a:rPr>
              <a:t>http://</a:t>
            </a:r>
            <a:r>
              <a:rPr lang="en-US" sz="4800" dirty="0" err="1">
                <a:solidFill>
                  <a:schemeClr val="bg1"/>
                </a:solidFill>
                <a:latin typeface="Franklin Gothic Medium" panose="020B0603020102020204" pitchFamily="34" charset="0"/>
              </a:rPr>
              <a:t>bit.ly</a:t>
            </a:r>
            <a:r>
              <a:rPr lang="en-US" sz="4800">
                <a:solidFill>
                  <a:schemeClr val="bg1"/>
                </a:solidFill>
                <a:latin typeface="Franklin Gothic Medium" panose="020B0603020102020204" pitchFamily="34" charset="0"/>
              </a:rPr>
              <a:t>/LucyStatsDDTX18</a:t>
            </a:r>
            <a:endParaRPr lang="en-US" sz="4800" dirty="0">
              <a:solidFill>
                <a:schemeClr val="bg1"/>
              </a:solidFill>
              <a:latin typeface="Franklin Gothic Medium" panose="020B0603020102020204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4800" dirty="0" err="1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lucymcgowan.com</a:t>
            </a:r>
            <a:endParaRPr lang="en-US" sz="4800" dirty="0">
              <a:solidFill>
                <a:schemeClr val="bg1"/>
              </a:solidFill>
              <a:latin typeface="Franklin Gothic Medium" charset="0"/>
              <a:ea typeface="Franklin Gothic Medium" charset="0"/>
              <a:cs typeface="Franklin Gothic Medium" charset="0"/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1" y="1918050"/>
            <a:ext cx="859125" cy="69634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49983"/>
          <a:stretch/>
        </p:blipFill>
        <p:spPr>
          <a:xfrm>
            <a:off x="537876" y="4305300"/>
            <a:ext cx="1037452" cy="842364"/>
          </a:xfrm>
          <a:prstGeom prst="rect">
            <a:avLst/>
          </a:prstGeom>
        </p:spPr>
      </p:pic>
      <p:sp>
        <p:nvSpPr>
          <p:cNvPr id="9" name="AutoShape 24">
            <a:extLst>
              <a:ext uri="{FF2B5EF4-FFF2-40B4-BE49-F238E27FC236}">
                <a16:creationId xmlns:a16="http://schemas.microsoft.com/office/drawing/2014/main" id="{0DB72493-98FF-B04D-BC4F-985AF96C5A8D}"/>
              </a:ext>
            </a:extLst>
          </p:cNvPr>
          <p:cNvSpPr>
            <a:spLocks/>
          </p:cNvSpPr>
          <p:nvPr/>
        </p:nvSpPr>
        <p:spPr bwMode="auto">
          <a:xfrm>
            <a:off x="685801" y="2890241"/>
            <a:ext cx="795625" cy="1001317"/>
          </a:xfrm>
          <a:custGeom>
            <a:avLst/>
            <a:gdLst/>
            <a:ahLst/>
            <a:cxnLst/>
            <a:rect l="0" t="0" r="r" b="b"/>
            <a:pathLst>
              <a:path w="21600" h="21471">
                <a:moveTo>
                  <a:pt x="812" y="3690"/>
                </a:moveTo>
                <a:lnTo>
                  <a:pt x="20788" y="3690"/>
                </a:lnTo>
                <a:lnTo>
                  <a:pt x="20788" y="4974"/>
                </a:lnTo>
                <a:lnTo>
                  <a:pt x="812" y="4974"/>
                </a:lnTo>
                <a:cubicBezTo>
                  <a:pt x="812" y="4974"/>
                  <a:pt x="812" y="3690"/>
                  <a:pt x="812" y="3690"/>
                </a:cubicBezTo>
                <a:close/>
                <a:moveTo>
                  <a:pt x="17837" y="6667"/>
                </a:moveTo>
                <a:cubicBezTo>
                  <a:pt x="17838" y="6738"/>
                  <a:pt x="17812" y="6807"/>
                  <a:pt x="17762" y="6867"/>
                </a:cubicBezTo>
                <a:lnTo>
                  <a:pt x="17365" y="7916"/>
                </a:lnTo>
                <a:lnTo>
                  <a:pt x="16947" y="7607"/>
                </a:lnTo>
                <a:lnTo>
                  <a:pt x="13992" y="10270"/>
                </a:lnTo>
                <a:cubicBezTo>
                  <a:pt x="13854" y="10393"/>
                  <a:pt x="13594" y="10394"/>
                  <a:pt x="13443" y="10276"/>
                </a:cubicBezTo>
                <a:lnTo>
                  <a:pt x="12486" y="9524"/>
                </a:lnTo>
                <a:lnTo>
                  <a:pt x="9824" y="11902"/>
                </a:lnTo>
                <a:cubicBezTo>
                  <a:pt x="9687" y="12024"/>
                  <a:pt x="9441" y="12025"/>
                  <a:pt x="9281" y="11912"/>
                </a:cubicBezTo>
                <a:lnTo>
                  <a:pt x="7737" y="10813"/>
                </a:lnTo>
                <a:lnTo>
                  <a:pt x="4193" y="13854"/>
                </a:lnTo>
                <a:cubicBezTo>
                  <a:pt x="4118" y="13919"/>
                  <a:pt x="4026" y="13953"/>
                  <a:pt x="3928" y="13953"/>
                </a:cubicBezTo>
                <a:cubicBezTo>
                  <a:pt x="3764" y="13953"/>
                  <a:pt x="3608" y="13856"/>
                  <a:pt x="3549" y="13718"/>
                </a:cubicBezTo>
                <a:cubicBezTo>
                  <a:pt x="3496" y="13593"/>
                  <a:pt x="3531" y="13462"/>
                  <a:pt x="3642" y="13366"/>
                </a:cubicBezTo>
                <a:lnTo>
                  <a:pt x="7436" y="10110"/>
                </a:lnTo>
                <a:cubicBezTo>
                  <a:pt x="7577" y="9989"/>
                  <a:pt x="7817" y="9988"/>
                  <a:pt x="7976" y="10101"/>
                </a:cubicBezTo>
                <a:lnTo>
                  <a:pt x="9515" y="11197"/>
                </a:lnTo>
                <a:lnTo>
                  <a:pt x="12191" y="8807"/>
                </a:lnTo>
                <a:cubicBezTo>
                  <a:pt x="12330" y="8683"/>
                  <a:pt x="12590" y="8683"/>
                  <a:pt x="12739" y="8801"/>
                </a:cubicBezTo>
                <a:lnTo>
                  <a:pt x="13695" y="9553"/>
                </a:lnTo>
                <a:lnTo>
                  <a:pt x="16347" y="7162"/>
                </a:lnTo>
                <a:lnTo>
                  <a:pt x="15880" y="6816"/>
                </a:lnTo>
                <a:lnTo>
                  <a:pt x="18076" y="6038"/>
                </a:lnTo>
                <a:cubicBezTo>
                  <a:pt x="18076" y="6038"/>
                  <a:pt x="17837" y="6667"/>
                  <a:pt x="17837" y="6667"/>
                </a:cubicBezTo>
                <a:close/>
                <a:moveTo>
                  <a:pt x="0" y="5722"/>
                </a:moveTo>
                <a:lnTo>
                  <a:pt x="1145" y="5722"/>
                </a:lnTo>
                <a:lnTo>
                  <a:pt x="1145" y="15493"/>
                </a:lnTo>
                <a:lnTo>
                  <a:pt x="6392" y="15493"/>
                </a:lnTo>
                <a:lnTo>
                  <a:pt x="3913" y="20872"/>
                </a:lnTo>
                <a:cubicBezTo>
                  <a:pt x="3852" y="21005"/>
                  <a:pt x="3866" y="21150"/>
                  <a:pt x="3953" y="21270"/>
                </a:cubicBezTo>
                <a:cubicBezTo>
                  <a:pt x="4040" y="21392"/>
                  <a:pt x="4192" y="21471"/>
                  <a:pt x="4339" y="21471"/>
                </a:cubicBezTo>
                <a:cubicBezTo>
                  <a:pt x="4492" y="21471"/>
                  <a:pt x="4622" y="21387"/>
                  <a:pt x="4687" y="21247"/>
                </a:cubicBezTo>
                <a:lnTo>
                  <a:pt x="7317" y="15541"/>
                </a:lnTo>
                <a:cubicBezTo>
                  <a:pt x="7325" y="15525"/>
                  <a:pt x="7331" y="15509"/>
                  <a:pt x="7336" y="15493"/>
                </a:cubicBezTo>
                <a:lnTo>
                  <a:pt x="14264" y="15493"/>
                </a:lnTo>
                <a:cubicBezTo>
                  <a:pt x="14270" y="15509"/>
                  <a:pt x="14276" y="15525"/>
                  <a:pt x="14283" y="15541"/>
                </a:cubicBezTo>
                <a:lnTo>
                  <a:pt x="16913" y="21247"/>
                </a:lnTo>
                <a:cubicBezTo>
                  <a:pt x="16978" y="21387"/>
                  <a:pt x="17108" y="21471"/>
                  <a:pt x="17262" y="21471"/>
                </a:cubicBezTo>
                <a:cubicBezTo>
                  <a:pt x="17409" y="21471"/>
                  <a:pt x="17560" y="21392"/>
                  <a:pt x="17647" y="21270"/>
                </a:cubicBezTo>
                <a:cubicBezTo>
                  <a:pt x="17734" y="21150"/>
                  <a:pt x="17748" y="21005"/>
                  <a:pt x="17687" y="20872"/>
                </a:cubicBezTo>
                <a:lnTo>
                  <a:pt x="15208" y="15493"/>
                </a:lnTo>
                <a:lnTo>
                  <a:pt x="20455" y="15493"/>
                </a:lnTo>
                <a:lnTo>
                  <a:pt x="20455" y="5722"/>
                </a:lnTo>
                <a:lnTo>
                  <a:pt x="21600" y="5722"/>
                </a:lnTo>
                <a:lnTo>
                  <a:pt x="21600" y="2941"/>
                </a:lnTo>
                <a:lnTo>
                  <a:pt x="11238" y="2941"/>
                </a:lnTo>
                <a:lnTo>
                  <a:pt x="11238" y="384"/>
                </a:lnTo>
                <a:cubicBezTo>
                  <a:pt x="11238" y="-129"/>
                  <a:pt x="10362" y="-128"/>
                  <a:pt x="10362" y="384"/>
                </a:cubicBezTo>
                <a:lnTo>
                  <a:pt x="10362" y="2941"/>
                </a:lnTo>
                <a:lnTo>
                  <a:pt x="0" y="2941"/>
                </a:lnTo>
                <a:cubicBezTo>
                  <a:pt x="0" y="2941"/>
                  <a:pt x="0" y="5722"/>
                  <a:pt x="0" y="5722"/>
                </a:cubicBezTo>
                <a:close/>
                <a:moveTo>
                  <a:pt x="0" y="5722"/>
                </a:moveTo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lIns="0" tIns="0" rIns="0" bIns="0"/>
          <a:lstStyle/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7559797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9" name="Group 168"/>
          <p:cNvGrpSpPr/>
          <p:nvPr/>
        </p:nvGrpSpPr>
        <p:grpSpPr>
          <a:xfrm>
            <a:off x="1248734" y="1194457"/>
            <a:ext cx="586767" cy="1309512"/>
            <a:chOff x="1986246" y="1325314"/>
            <a:chExt cx="440075" cy="982134"/>
          </a:xfrm>
        </p:grpSpPr>
        <p:grpSp>
          <p:nvGrpSpPr>
            <p:cNvPr id="170" name="Group 169"/>
            <p:cNvGrpSpPr/>
            <p:nvPr/>
          </p:nvGrpSpPr>
          <p:grpSpPr>
            <a:xfrm>
              <a:off x="2092152" y="1325314"/>
              <a:ext cx="274320" cy="982134"/>
              <a:chOff x="2092152" y="1325314"/>
              <a:chExt cx="274320" cy="982134"/>
            </a:xfrm>
          </p:grpSpPr>
          <p:grpSp>
            <p:nvGrpSpPr>
              <p:cNvPr id="172" name="Group 171"/>
              <p:cNvGrpSpPr/>
              <p:nvPr/>
            </p:nvGrpSpPr>
            <p:grpSpPr>
              <a:xfrm>
                <a:off x="2092152" y="1325314"/>
                <a:ext cx="274320" cy="982134"/>
                <a:chOff x="2692399" y="2184397"/>
                <a:chExt cx="274320" cy="982134"/>
              </a:xfrm>
            </p:grpSpPr>
            <p:sp>
              <p:nvSpPr>
                <p:cNvPr id="174" name="Oval 173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175" name="Rectangle 174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173" name="Heart 172"/>
              <p:cNvSpPr/>
              <p:nvPr/>
            </p:nvSpPr>
            <p:spPr bwMode="auto">
              <a:xfrm>
                <a:off x="2195831" y="1732032"/>
                <a:ext cx="130205" cy="128094"/>
              </a:xfrm>
              <a:prstGeom prst="heart">
                <a:avLst/>
              </a:prstGeom>
              <a:solidFill>
                <a:schemeClr val="accent3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171" name="TextBox 170"/>
            <p:cNvSpPr txBox="1"/>
            <p:nvPr/>
          </p:nvSpPr>
          <p:spPr>
            <a:xfrm>
              <a:off x="1986246" y="1896566"/>
              <a:ext cx="440075" cy="34624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50000"/>
                    </a:schemeClr>
                  </a:solidFill>
                </a:rPr>
                <a:t>0.1</a:t>
              </a:r>
            </a:p>
          </p:txBody>
        </p:sp>
      </p:grpSp>
      <p:grpSp>
        <p:nvGrpSpPr>
          <p:cNvPr id="176" name="Group 175"/>
          <p:cNvGrpSpPr/>
          <p:nvPr/>
        </p:nvGrpSpPr>
        <p:grpSpPr>
          <a:xfrm>
            <a:off x="2550589" y="1194457"/>
            <a:ext cx="642079" cy="1309512"/>
            <a:chOff x="2443590" y="1046266"/>
            <a:chExt cx="481559" cy="982134"/>
          </a:xfrm>
        </p:grpSpPr>
        <p:grpSp>
          <p:nvGrpSpPr>
            <p:cNvPr id="177" name="Group 176"/>
            <p:cNvGrpSpPr/>
            <p:nvPr/>
          </p:nvGrpSpPr>
          <p:grpSpPr>
            <a:xfrm>
              <a:off x="2443590" y="1046266"/>
              <a:ext cx="440075" cy="982134"/>
              <a:chOff x="2443590" y="1046266"/>
              <a:chExt cx="440075" cy="982134"/>
            </a:xfrm>
          </p:grpSpPr>
          <p:grpSp>
            <p:nvGrpSpPr>
              <p:cNvPr id="179" name="Group 178"/>
              <p:cNvGrpSpPr/>
              <p:nvPr/>
            </p:nvGrpSpPr>
            <p:grpSpPr>
              <a:xfrm>
                <a:off x="2538850" y="1046266"/>
                <a:ext cx="274320" cy="982134"/>
                <a:chOff x="2692399" y="2184397"/>
                <a:chExt cx="274320" cy="982134"/>
              </a:xfrm>
            </p:grpSpPr>
            <p:sp>
              <p:nvSpPr>
                <p:cNvPr id="181" name="Oval 180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182" name="Rectangle 181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180" name="TextBox 179"/>
              <p:cNvSpPr txBox="1"/>
              <p:nvPr/>
            </p:nvSpPr>
            <p:spPr>
              <a:xfrm>
                <a:off x="2443590" y="1527056"/>
                <a:ext cx="440075" cy="346249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accent6">
                        <a:lumMod val="50000"/>
                      </a:schemeClr>
                    </a:solidFill>
                  </a:rPr>
                  <a:t>0.2</a:t>
                </a:r>
              </a:p>
            </p:txBody>
          </p:sp>
        </p:grpSp>
        <p:pic>
          <p:nvPicPr>
            <p:cNvPr id="178" name="Picture 177"/>
            <p:cNvPicPr>
              <a:picLocks noChangeAspect="1"/>
            </p:cNvPicPr>
            <p:nvPr/>
          </p:nvPicPr>
          <p:blipFill>
            <a:blip r:embed="rId3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2725668" y="1134639"/>
              <a:ext cx="199481" cy="199481"/>
            </a:xfrm>
            <a:prstGeom prst="rect">
              <a:avLst/>
            </a:prstGeom>
          </p:spPr>
        </p:pic>
      </p:grpSp>
      <p:grpSp>
        <p:nvGrpSpPr>
          <p:cNvPr id="183" name="Group 182"/>
          <p:cNvGrpSpPr/>
          <p:nvPr/>
        </p:nvGrpSpPr>
        <p:grpSpPr>
          <a:xfrm>
            <a:off x="3801100" y="1019829"/>
            <a:ext cx="606810" cy="1484139"/>
            <a:chOff x="1046783" y="2062413"/>
            <a:chExt cx="455108" cy="1113104"/>
          </a:xfrm>
        </p:grpSpPr>
        <p:grpSp>
          <p:nvGrpSpPr>
            <p:cNvPr id="184" name="Group 183"/>
            <p:cNvGrpSpPr/>
            <p:nvPr/>
          </p:nvGrpSpPr>
          <p:grpSpPr>
            <a:xfrm>
              <a:off x="1072446" y="2193383"/>
              <a:ext cx="429445" cy="982134"/>
              <a:chOff x="1072446" y="2193383"/>
              <a:chExt cx="429445" cy="982134"/>
            </a:xfrm>
          </p:grpSpPr>
          <p:grpSp>
            <p:nvGrpSpPr>
              <p:cNvPr id="186" name="Group 185"/>
              <p:cNvGrpSpPr/>
              <p:nvPr/>
            </p:nvGrpSpPr>
            <p:grpSpPr>
              <a:xfrm>
                <a:off x="1152243" y="2193383"/>
                <a:ext cx="274320" cy="982134"/>
                <a:chOff x="2692399" y="2184397"/>
                <a:chExt cx="274320" cy="982134"/>
              </a:xfrm>
            </p:grpSpPr>
            <p:sp>
              <p:nvSpPr>
                <p:cNvPr id="188" name="Oval 187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192" name="Rectangle 191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187" name="TextBox 186"/>
              <p:cNvSpPr txBox="1"/>
              <p:nvPr/>
            </p:nvSpPr>
            <p:spPr>
              <a:xfrm>
                <a:off x="1072446" y="2673073"/>
                <a:ext cx="429445" cy="346249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accent6">
                        <a:lumMod val="50000"/>
                      </a:schemeClr>
                    </a:solidFill>
                  </a:rPr>
                  <a:t>0.2</a:t>
                </a:r>
              </a:p>
            </p:txBody>
          </p:sp>
        </p:grpSp>
        <p:pic>
          <p:nvPicPr>
            <p:cNvPr id="185" name="Picture 184"/>
            <p:cNvPicPr>
              <a:picLocks noChangeAspect="1"/>
            </p:cNvPicPr>
            <p:nvPr/>
          </p:nvPicPr>
          <p:blipFill>
            <a:blip r:embed="rId4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40000" contras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046783" y="2062413"/>
              <a:ext cx="393016" cy="309936"/>
            </a:xfrm>
            <a:prstGeom prst="rect">
              <a:avLst/>
            </a:prstGeom>
          </p:spPr>
        </p:pic>
      </p:grpSp>
      <p:grpSp>
        <p:nvGrpSpPr>
          <p:cNvPr id="193" name="Group 192"/>
          <p:cNvGrpSpPr/>
          <p:nvPr/>
        </p:nvGrpSpPr>
        <p:grpSpPr>
          <a:xfrm>
            <a:off x="5146328" y="1194458"/>
            <a:ext cx="621293" cy="1309512"/>
            <a:chOff x="2369299" y="2282762"/>
            <a:chExt cx="465970" cy="982134"/>
          </a:xfrm>
        </p:grpSpPr>
        <p:grpSp>
          <p:nvGrpSpPr>
            <p:cNvPr id="194" name="Group 193"/>
            <p:cNvGrpSpPr/>
            <p:nvPr/>
          </p:nvGrpSpPr>
          <p:grpSpPr>
            <a:xfrm>
              <a:off x="2460869" y="2282762"/>
              <a:ext cx="374400" cy="982134"/>
              <a:chOff x="587671" y="2548983"/>
              <a:chExt cx="374400" cy="982134"/>
            </a:xfrm>
          </p:grpSpPr>
          <p:grpSp>
            <p:nvGrpSpPr>
              <p:cNvPr id="196" name="Group 195"/>
              <p:cNvGrpSpPr/>
              <p:nvPr/>
            </p:nvGrpSpPr>
            <p:grpSpPr>
              <a:xfrm>
                <a:off x="587671" y="2548983"/>
                <a:ext cx="274320" cy="982134"/>
                <a:chOff x="2692399" y="2184397"/>
                <a:chExt cx="274320" cy="982134"/>
              </a:xfrm>
            </p:grpSpPr>
            <p:sp>
              <p:nvSpPr>
                <p:cNvPr id="200" name="Oval 199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01" name="Rectangle 200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pic>
            <p:nvPicPr>
              <p:cNvPr id="197" name="Picture 196"/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762590" y="2650430"/>
                <a:ext cx="199481" cy="199481"/>
              </a:xfrm>
              <a:prstGeom prst="rect">
                <a:avLst/>
              </a:prstGeom>
            </p:spPr>
          </p:pic>
          <p:sp>
            <p:nvSpPr>
              <p:cNvPr id="198" name="Rounded Rectangle 197"/>
              <p:cNvSpPr/>
              <p:nvPr/>
            </p:nvSpPr>
            <p:spPr bwMode="auto">
              <a:xfrm>
                <a:off x="741028" y="2633271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199" name="Rounded Rectangle 198"/>
              <p:cNvSpPr/>
              <p:nvPr/>
            </p:nvSpPr>
            <p:spPr bwMode="auto">
              <a:xfrm>
                <a:off x="618909" y="2633271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195" name="TextBox 194"/>
            <p:cNvSpPr txBox="1"/>
            <p:nvPr/>
          </p:nvSpPr>
          <p:spPr>
            <a:xfrm>
              <a:off x="2369299" y="2750694"/>
              <a:ext cx="440075" cy="34624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50000"/>
                    </a:schemeClr>
                  </a:solidFill>
                </a:rPr>
                <a:t>0.3</a:t>
              </a:r>
            </a:p>
          </p:txBody>
        </p:sp>
      </p:grpSp>
      <p:grpSp>
        <p:nvGrpSpPr>
          <p:cNvPr id="202" name="Group 201"/>
          <p:cNvGrpSpPr/>
          <p:nvPr/>
        </p:nvGrpSpPr>
        <p:grpSpPr>
          <a:xfrm>
            <a:off x="6443706" y="1135656"/>
            <a:ext cx="586767" cy="1368312"/>
            <a:chOff x="1351526" y="1571676"/>
            <a:chExt cx="440075" cy="1026234"/>
          </a:xfrm>
        </p:grpSpPr>
        <p:grpSp>
          <p:nvGrpSpPr>
            <p:cNvPr id="203" name="Group 202"/>
            <p:cNvGrpSpPr/>
            <p:nvPr/>
          </p:nvGrpSpPr>
          <p:grpSpPr>
            <a:xfrm>
              <a:off x="1414123" y="1571676"/>
              <a:ext cx="353568" cy="1026234"/>
              <a:chOff x="1414123" y="1571676"/>
              <a:chExt cx="353568" cy="1026234"/>
            </a:xfrm>
          </p:grpSpPr>
          <p:grpSp>
            <p:nvGrpSpPr>
              <p:cNvPr id="206" name="Group 205"/>
              <p:cNvGrpSpPr/>
              <p:nvPr/>
            </p:nvGrpSpPr>
            <p:grpSpPr>
              <a:xfrm>
                <a:off x="1446433" y="1615776"/>
                <a:ext cx="274320" cy="982134"/>
                <a:chOff x="2692399" y="2184397"/>
                <a:chExt cx="274320" cy="982134"/>
              </a:xfrm>
            </p:grpSpPr>
            <p:sp>
              <p:nvSpPr>
                <p:cNvPr id="214" name="Oval 213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15" name="Rectangle 214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207" name="Teardrop 206"/>
              <p:cNvSpPr/>
              <p:nvPr/>
            </p:nvSpPr>
            <p:spPr bwMode="auto">
              <a:xfrm>
                <a:off x="1414123" y="1571676"/>
                <a:ext cx="175524" cy="127198"/>
              </a:xfrm>
              <a:prstGeom prst="teardrop">
                <a:avLst>
                  <a:gd name="adj" fmla="val 89157"/>
                </a:avLst>
              </a:prstGeom>
              <a:solidFill>
                <a:schemeClr val="accent5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08" name="Teardrop 207"/>
              <p:cNvSpPr/>
              <p:nvPr/>
            </p:nvSpPr>
            <p:spPr bwMode="auto">
              <a:xfrm rot="16200000">
                <a:off x="1601742" y="1532925"/>
                <a:ext cx="127198" cy="204700"/>
              </a:xfrm>
              <a:prstGeom prst="teardrop">
                <a:avLst>
                  <a:gd name="adj" fmla="val 89157"/>
                </a:avLst>
              </a:prstGeom>
              <a:solidFill>
                <a:schemeClr val="accent5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09" name="Rounded Rectangle 208"/>
              <p:cNvSpPr/>
              <p:nvPr/>
            </p:nvSpPr>
            <p:spPr bwMode="auto">
              <a:xfrm>
                <a:off x="1597000" y="1703314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10" name="Rounded Rectangle 209"/>
              <p:cNvSpPr/>
              <p:nvPr/>
            </p:nvSpPr>
            <p:spPr bwMode="auto">
              <a:xfrm>
                <a:off x="1474881" y="1703314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204" name="TextBox 203"/>
            <p:cNvSpPr txBox="1"/>
            <p:nvPr/>
          </p:nvSpPr>
          <p:spPr>
            <a:xfrm>
              <a:off x="1351526" y="2117189"/>
              <a:ext cx="440075" cy="34624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50000"/>
                    </a:schemeClr>
                  </a:solidFill>
                </a:rPr>
                <a:t>0.6</a:t>
              </a:r>
            </a:p>
          </p:txBody>
        </p:sp>
      </p:grpSp>
      <p:grpSp>
        <p:nvGrpSpPr>
          <p:cNvPr id="216" name="Group 215"/>
          <p:cNvGrpSpPr/>
          <p:nvPr/>
        </p:nvGrpSpPr>
        <p:grpSpPr>
          <a:xfrm>
            <a:off x="7760827" y="1194456"/>
            <a:ext cx="586767" cy="1309512"/>
            <a:chOff x="1735907" y="2460562"/>
            <a:chExt cx="440075" cy="982134"/>
          </a:xfrm>
        </p:grpSpPr>
        <p:grpSp>
          <p:nvGrpSpPr>
            <p:cNvPr id="217" name="Group 216"/>
            <p:cNvGrpSpPr/>
            <p:nvPr/>
          </p:nvGrpSpPr>
          <p:grpSpPr>
            <a:xfrm>
              <a:off x="1826164" y="2460562"/>
              <a:ext cx="274320" cy="982134"/>
              <a:chOff x="2368178" y="2124654"/>
              <a:chExt cx="274320" cy="982134"/>
            </a:xfrm>
          </p:grpSpPr>
          <p:grpSp>
            <p:nvGrpSpPr>
              <p:cNvPr id="219" name="Group 218"/>
              <p:cNvGrpSpPr/>
              <p:nvPr/>
            </p:nvGrpSpPr>
            <p:grpSpPr>
              <a:xfrm>
                <a:off x="2368178" y="2124654"/>
                <a:ext cx="274320" cy="982134"/>
                <a:chOff x="2692399" y="2184397"/>
                <a:chExt cx="274320" cy="982134"/>
              </a:xfrm>
            </p:grpSpPr>
            <p:sp>
              <p:nvSpPr>
                <p:cNvPr id="267" name="Oval 266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68" name="Rectangle 267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220" name="Group 219"/>
              <p:cNvGrpSpPr/>
              <p:nvPr/>
            </p:nvGrpSpPr>
            <p:grpSpPr>
              <a:xfrm>
                <a:off x="2368178" y="2240639"/>
                <a:ext cx="274320" cy="113533"/>
                <a:chOff x="1237102" y="1657048"/>
                <a:chExt cx="1598445" cy="433900"/>
              </a:xfrm>
            </p:grpSpPr>
            <p:grpSp>
              <p:nvGrpSpPr>
                <p:cNvPr id="221" name="Group 220"/>
                <p:cNvGrpSpPr/>
                <p:nvPr/>
              </p:nvGrpSpPr>
              <p:grpSpPr>
                <a:xfrm>
                  <a:off x="1517980" y="1688757"/>
                  <a:ext cx="1070783" cy="402191"/>
                  <a:chOff x="1517980" y="1688757"/>
                  <a:chExt cx="1070783" cy="402191"/>
                </a:xfrm>
              </p:grpSpPr>
              <p:sp>
                <p:nvSpPr>
                  <p:cNvPr id="261" name="Oval 260"/>
                  <p:cNvSpPr/>
                  <p:nvPr/>
                </p:nvSpPr>
                <p:spPr bwMode="auto">
                  <a:xfrm>
                    <a:off x="1577545" y="1688757"/>
                    <a:ext cx="955589" cy="39475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1867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62" name="Rectangle 261"/>
                  <p:cNvSpPr/>
                  <p:nvPr/>
                </p:nvSpPr>
                <p:spPr bwMode="auto">
                  <a:xfrm>
                    <a:off x="2399539" y="1688757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1867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63" name="Rectangle 262"/>
                  <p:cNvSpPr/>
                  <p:nvPr/>
                </p:nvSpPr>
                <p:spPr bwMode="auto">
                  <a:xfrm>
                    <a:off x="1517980" y="1696198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1867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cxnSp>
                <p:nvCxnSpPr>
                  <p:cNvPr id="264" name="Straight Connector 263"/>
                  <p:cNvCxnSpPr/>
                  <p:nvPr/>
                </p:nvCxnSpPr>
                <p:spPr bwMode="auto">
                  <a:xfrm>
                    <a:off x="1820562" y="182056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265" name="Straight Connector 264"/>
                  <p:cNvCxnSpPr/>
                  <p:nvPr/>
                </p:nvCxnSpPr>
                <p:spPr bwMode="auto">
                  <a:xfrm>
                    <a:off x="1820562" y="188613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266" name="Straight Connector 265"/>
                  <p:cNvCxnSpPr/>
                  <p:nvPr/>
                </p:nvCxnSpPr>
                <p:spPr bwMode="auto">
                  <a:xfrm>
                    <a:off x="1820562" y="1956487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cxnSp>
              <p:nvCxnSpPr>
                <p:cNvPr id="222" name="Straight Connector 221"/>
                <p:cNvCxnSpPr/>
                <p:nvPr/>
              </p:nvCxnSpPr>
              <p:spPr bwMode="auto">
                <a:xfrm flipV="1">
                  <a:off x="2327280" y="1688757"/>
                  <a:ext cx="508267" cy="65902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23" name="Straight Connector 222"/>
                <p:cNvCxnSpPr/>
                <p:nvPr/>
              </p:nvCxnSpPr>
              <p:spPr bwMode="auto">
                <a:xfrm flipV="1">
                  <a:off x="2347874" y="1750301"/>
                  <a:ext cx="487673" cy="27353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29" name="Straight Connector 228"/>
                <p:cNvCxnSpPr/>
                <p:nvPr/>
              </p:nvCxnSpPr>
              <p:spPr bwMode="auto">
                <a:xfrm flipH="1" flipV="1">
                  <a:off x="1237102" y="1657048"/>
                  <a:ext cx="524826" cy="9325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60" name="Straight Connector 259"/>
                <p:cNvCxnSpPr/>
                <p:nvPr/>
              </p:nvCxnSpPr>
              <p:spPr bwMode="auto">
                <a:xfrm flipH="1" flipV="1">
                  <a:off x="1237102" y="1750301"/>
                  <a:ext cx="533063" cy="26917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</p:grpSp>
        <p:sp>
          <p:nvSpPr>
            <p:cNvPr id="218" name="TextBox 217"/>
            <p:cNvSpPr txBox="1"/>
            <p:nvPr/>
          </p:nvSpPr>
          <p:spPr>
            <a:xfrm>
              <a:off x="1735907" y="2944992"/>
              <a:ext cx="440075" cy="34624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50000"/>
                    </a:schemeClr>
                  </a:solidFill>
                </a:rPr>
                <a:t>0.7</a:t>
              </a:r>
            </a:p>
          </p:txBody>
        </p:sp>
      </p:grpSp>
      <p:grpSp>
        <p:nvGrpSpPr>
          <p:cNvPr id="269" name="Group 268"/>
          <p:cNvGrpSpPr/>
          <p:nvPr/>
        </p:nvGrpSpPr>
        <p:grpSpPr>
          <a:xfrm>
            <a:off x="9011813" y="1194456"/>
            <a:ext cx="586767" cy="1309512"/>
            <a:chOff x="504793" y="2548983"/>
            <a:chExt cx="440075" cy="982134"/>
          </a:xfrm>
        </p:grpSpPr>
        <p:grpSp>
          <p:nvGrpSpPr>
            <p:cNvPr id="271" name="Group 270"/>
            <p:cNvGrpSpPr/>
            <p:nvPr/>
          </p:nvGrpSpPr>
          <p:grpSpPr>
            <a:xfrm>
              <a:off x="504793" y="2548983"/>
              <a:ext cx="440075" cy="982134"/>
              <a:chOff x="504793" y="2548983"/>
              <a:chExt cx="440075" cy="982134"/>
            </a:xfrm>
          </p:grpSpPr>
          <p:grpSp>
            <p:nvGrpSpPr>
              <p:cNvPr id="296" name="Group 295"/>
              <p:cNvGrpSpPr/>
              <p:nvPr/>
            </p:nvGrpSpPr>
            <p:grpSpPr>
              <a:xfrm>
                <a:off x="587671" y="2548983"/>
                <a:ext cx="274320" cy="982134"/>
                <a:chOff x="2692399" y="2184397"/>
                <a:chExt cx="274320" cy="982134"/>
              </a:xfrm>
            </p:grpSpPr>
            <p:sp>
              <p:nvSpPr>
                <p:cNvPr id="304" name="Oval 303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06" name="Rectangle 305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297" name="TextBox 296"/>
              <p:cNvSpPr txBox="1"/>
              <p:nvPr/>
            </p:nvSpPr>
            <p:spPr>
              <a:xfrm>
                <a:off x="504793" y="3025115"/>
                <a:ext cx="440075" cy="346249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accent6">
                        <a:lumMod val="50000"/>
                      </a:schemeClr>
                    </a:solidFill>
                  </a:rPr>
                  <a:t>0.8</a:t>
                </a:r>
              </a:p>
            </p:txBody>
          </p:sp>
        </p:grpSp>
        <p:pic>
          <p:nvPicPr>
            <p:cNvPr id="272" name="Picture 271"/>
            <p:cNvPicPr>
              <a:picLocks noChangeAspect="1"/>
            </p:cNvPicPr>
            <p:nvPr/>
          </p:nvPicPr>
          <p:blipFill>
            <a:blip r:embed="rId6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flipH="1">
              <a:off x="559622" y="2646386"/>
              <a:ext cx="311724" cy="140065"/>
            </a:xfrm>
            <a:prstGeom prst="rect">
              <a:avLst/>
            </a:prstGeom>
          </p:spPr>
        </p:pic>
      </p:grpSp>
      <p:grpSp>
        <p:nvGrpSpPr>
          <p:cNvPr id="307" name="Group 306"/>
          <p:cNvGrpSpPr/>
          <p:nvPr/>
        </p:nvGrpSpPr>
        <p:grpSpPr>
          <a:xfrm>
            <a:off x="10318273" y="1194456"/>
            <a:ext cx="619491" cy="1309512"/>
            <a:chOff x="574479" y="1141172"/>
            <a:chExt cx="464618" cy="982134"/>
          </a:xfrm>
        </p:grpSpPr>
        <p:grpSp>
          <p:nvGrpSpPr>
            <p:cNvPr id="324" name="Group 323"/>
            <p:cNvGrpSpPr/>
            <p:nvPr/>
          </p:nvGrpSpPr>
          <p:grpSpPr>
            <a:xfrm>
              <a:off x="659847" y="1141172"/>
              <a:ext cx="274320" cy="982134"/>
              <a:chOff x="2692399" y="2184397"/>
              <a:chExt cx="274320" cy="982134"/>
            </a:xfrm>
          </p:grpSpPr>
          <p:sp>
            <p:nvSpPr>
              <p:cNvPr id="340" name="Oval 339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341" name="Rectangle 340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grpSp>
          <p:nvGrpSpPr>
            <p:cNvPr id="325" name="Group 324"/>
            <p:cNvGrpSpPr/>
            <p:nvPr/>
          </p:nvGrpSpPr>
          <p:grpSpPr>
            <a:xfrm>
              <a:off x="708050" y="1265454"/>
              <a:ext cx="183764" cy="105236"/>
              <a:chOff x="1517980" y="1688757"/>
              <a:chExt cx="1070783" cy="402191"/>
            </a:xfrm>
          </p:grpSpPr>
          <p:sp>
            <p:nvSpPr>
              <p:cNvPr id="334" name="Oval 333"/>
              <p:cNvSpPr/>
              <p:nvPr/>
            </p:nvSpPr>
            <p:spPr bwMode="auto">
              <a:xfrm>
                <a:off x="1577545" y="1688757"/>
                <a:ext cx="955589" cy="39475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335" name="Rectangle 334"/>
              <p:cNvSpPr/>
              <p:nvPr/>
            </p:nvSpPr>
            <p:spPr bwMode="auto">
              <a:xfrm>
                <a:off x="2399539" y="1688757"/>
                <a:ext cx="189224" cy="394750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336" name="Rectangle 335"/>
              <p:cNvSpPr/>
              <p:nvPr/>
            </p:nvSpPr>
            <p:spPr bwMode="auto">
              <a:xfrm>
                <a:off x="1517980" y="1696198"/>
                <a:ext cx="189224" cy="394750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cxnSp>
            <p:nvCxnSpPr>
              <p:cNvPr id="337" name="Straight Connector 336"/>
              <p:cNvCxnSpPr/>
              <p:nvPr/>
            </p:nvCxnSpPr>
            <p:spPr bwMode="auto">
              <a:xfrm>
                <a:off x="1820562" y="1820562"/>
                <a:ext cx="448962" cy="0"/>
              </a:xfrm>
              <a:prstGeom prst="line">
                <a:avLst/>
              </a:prstGeom>
              <a:solidFill>
                <a:schemeClr val="accent1"/>
              </a:solidFill>
              <a:ln w="6350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38" name="Straight Connector 337"/>
              <p:cNvCxnSpPr/>
              <p:nvPr/>
            </p:nvCxnSpPr>
            <p:spPr bwMode="auto">
              <a:xfrm>
                <a:off x="1820562" y="1886132"/>
                <a:ext cx="448962" cy="0"/>
              </a:xfrm>
              <a:prstGeom prst="line">
                <a:avLst/>
              </a:prstGeom>
              <a:solidFill>
                <a:schemeClr val="accent1"/>
              </a:solidFill>
              <a:ln w="6350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39" name="Straight Connector 338"/>
              <p:cNvCxnSpPr/>
              <p:nvPr/>
            </p:nvCxnSpPr>
            <p:spPr bwMode="auto">
              <a:xfrm>
                <a:off x="1820562" y="1956487"/>
                <a:ext cx="448962" cy="0"/>
              </a:xfrm>
              <a:prstGeom prst="line">
                <a:avLst/>
              </a:prstGeom>
              <a:solidFill>
                <a:schemeClr val="accent1"/>
              </a:solidFill>
              <a:ln w="6350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cxnSp>
          <p:nvCxnSpPr>
            <p:cNvPr id="326" name="Straight Connector 325"/>
            <p:cNvCxnSpPr/>
            <p:nvPr/>
          </p:nvCxnSpPr>
          <p:spPr bwMode="auto">
            <a:xfrm flipV="1">
              <a:off x="846940" y="1265454"/>
              <a:ext cx="87227" cy="17244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pic>
          <p:nvPicPr>
            <p:cNvPr id="329" name="Picture 328"/>
            <p:cNvPicPr>
              <a:picLocks noChangeAspect="1"/>
            </p:cNvPicPr>
            <p:nvPr/>
          </p:nvPicPr>
          <p:blipFill>
            <a:blip r:embed="rId3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839616" y="1241146"/>
              <a:ext cx="199481" cy="199481"/>
            </a:xfrm>
            <a:prstGeom prst="rect">
              <a:avLst/>
            </a:prstGeom>
          </p:spPr>
        </p:pic>
        <p:cxnSp>
          <p:nvCxnSpPr>
            <p:cNvPr id="330" name="Straight Connector 329"/>
            <p:cNvCxnSpPr/>
            <p:nvPr/>
          </p:nvCxnSpPr>
          <p:spPr bwMode="auto">
            <a:xfrm flipV="1">
              <a:off x="850474" y="1281557"/>
              <a:ext cx="83693" cy="71572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31" name="Straight Connector 330"/>
            <p:cNvCxnSpPr/>
            <p:nvPr/>
          </p:nvCxnSpPr>
          <p:spPr bwMode="auto">
            <a:xfrm flipH="1" flipV="1">
              <a:off x="659847" y="1257157"/>
              <a:ext cx="90069" cy="24401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32" name="Straight Connector 331"/>
            <p:cNvCxnSpPr/>
            <p:nvPr/>
          </p:nvCxnSpPr>
          <p:spPr bwMode="auto">
            <a:xfrm flipH="1" flipV="1">
              <a:off x="659847" y="1281557"/>
              <a:ext cx="91483" cy="70431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33" name="TextBox 332"/>
            <p:cNvSpPr txBox="1"/>
            <p:nvPr/>
          </p:nvSpPr>
          <p:spPr>
            <a:xfrm>
              <a:off x="574479" y="1606129"/>
              <a:ext cx="440075" cy="34624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50000"/>
                    </a:schemeClr>
                  </a:solidFill>
                </a:rPr>
                <a:t>0.9</a:t>
              </a:r>
            </a:p>
          </p:txBody>
        </p:sp>
      </p:grpSp>
      <p:grpSp>
        <p:nvGrpSpPr>
          <p:cNvPr id="342" name="Group 341"/>
          <p:cNvGrpSpPr/>
          <p:nvPr/>
        </p:nvGrpSpPr>
        <p:grpSpPr>
          <a:xfrm>
            <a:off x="1303644" y="3170581"/>
            <a:ext cx="572593" cy="1309512"/>
            <a:chOff x="6123576" y="2289538"/>
            <a:chExt cx="429445" cy="982134"/>
          </a:xfrm>
        </p:grpSpPr>
        <p:grpSp>
          <p:nvGrpSpPr>
            <p:cNvPr id="343" name="Group 342"/>
            <p:cNvGrpSpPr/>
            <p:nvPr/>
          </p:nvGrpSpPr>
          <p:grpSpPr>
            <a:xfrm>
              <a:off x="6187190" y="2289538"/>
              <a:ext cx="274320" cy="982134"/>
              <a:chOff x="2692399" y="2184397"/>
              <a:chExt cx="274320" cy="982134"/>
            </a:xfrm>
            <a:solidFill>
              <a:schemeClr val="accent4"/>
            </a:solidFill>
          </p:grpSpPr>
          <p:sp>
            <p:nvSpPr>
              <p:cNvPr id="350" name="Oval 349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351" name="Rectangle 350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grpFill/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344" name="Lightning Bolt 343"/>
            <p:cNvSpPr/>
            <p:nvPr/>
          </p:nvSpPr>
          <p:spPr bwMode="auto">
            <a:xfrm>
              <a:off x="6297928" y="2322183"/>
              <a:ext cx="57556" cy="81810"/>
            </a:xfrm>
            <a:prstGeom prst="lightningBolt">
              <a:avLst/>
            </a:prstGeom>
            <a:solidFill>
              <a:schemeClr val="accent3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347" name="TextBox 346"/>
            <p:cNvSpPr txBox="1"/>
            <p:nvPr/>
          </p:nvSpPr>
          <p:spPr>
            <a:xfrm>
              <a:off x="6123576" y="2790693"/>
              <a:ext cx="429445" cy="34624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50000"/>
                    </a:schemeClr>
                  </a:solidFill>
                </a:rPr>
                <a:t>0.1</a:t>
              </a:r>
            </a:p>
          </p:txBody>
        </p:sp>
        <p:sp>
          <p:nvSpPr>
            <p:cNvPr id="348" name="Oval 347"/>
            <p:cNvSpPr/>
            <p:nvPr/>
          </p:nvSpPr>
          <p:spPr bwMode="auto">
            <a:xfrm>
              <a:off x="6341991" y="2385857"/>
              <a:ext cx="91440" cy="91440"/>
            </a:xfrm>
            <a:prstGeom prst="ellipse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349" name="Oval 348"/>
            <p:cNvSpPr/>
            <p:nvPr/>
          </p:nvSpPr>
          <p:spPr bwMode="auto">
            <a:xfrm>
              <a:off x="6224679" y="2385857"/>
              <a:ext cx="91440" cy="91440"/>
            </a:xfrm>
            <a:prstGeom prst="ellipse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352" name="Group 351"/>
          <p:cNvGrpSpPr/>
          <p:nvPr/>
        </p:nvGrpSpPr>
        <p:grpSpPr>
          <a:xfrm>
            <a:off x="2602055" y="3170581"/>
            <a:ext cx="586767" cy="1309512"/>
            <a:chOff x="6493470" y="3205812"/>
            <a:chExt cx="440075" cy="982134"/>
          </a:xfrm>
        </p:grpSpPr>
        <p:grpSp>
          <p:nvGrpSpPr>
            <p:cNvPr id="353" name="Group 352"/>
            <p:cNvGrpSpPr/>
            <p:nvPr/>
          </p:nvGrpSpPr>
          <p:grpSpPr>
            <a:xfrm>
              <a:off x="6493470" y="3205812"/>
              <a:ext cx="440075" cy="982134"/>
              <a:chOff x="6493470" y="3205812"/>
              <a:chExt cx="440075" cy="982134"/>
            </a:xfrm>
          </p:grpSpPr>
          <p:grpSp>
            <p:nvGrpSpPr>
              <p:cNvPr id="357" name="Group 356"/>
              <p:cNvGrpSpPr/>
              <p:nvPr/>
            </p:nvGrpSpPr>
            <p:grpSpPr>
              <a:xfrm>
                <a:off x="6552961" y="3205812"/>
                <a:ext cx="274320" cy="982134"/>
                <a:chOff x="2692399" y="2184397"/>
                <a:chExt cx="274320" cy="982134"/>
              </a:xfrm>
              <a:solidFill>
                <a:schemeClr val="accent4"/>
              </a:solidFill>
            </p:grpSpPr>
            <p:sp>
              <p:nvSpPr>
                <p:cNvPr id="359" name="Oval 358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grpFill/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60" name="Rectangle 359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grpFill/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358" name="TextBox 357"/>
              <p:cNvSpPr txBox="1"/>
              <p:nvPr/>
            </p:nvSpPr>
            <p:spPr>
              <a:xfrm>
                <a:off x="6493470" y="3670227"/>
                <a:ext cx="440075" cy="346249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accent6">
                        <a:lumMod val="50000"/>
                      </a:schemeClr>
                    </a:solidFill>
                  </a:rPr>
                  <a:t>0.2</a:t>
                </a:r>
              </a:p>
            </p:txBody>
          </p:sp>
        </p:grpSp>
        <p:pic>
          <p:nvPicPr>
            <p:cNvPr id="354" name="Picture 353"/>
            <p:cNvPicPr>
              <a:picLocks noChangeAspect="1"/>
            </p:cNvPicPr>
            <p:nvPr/>
          </p:nvPicPr>
          <p:blipFill>
            <a:blip r:embed="rId6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flipH="1">
              <a:off x="6534259" y="3315536"/>
              <a:ext cx="311724" cy="140065"/>
            </a:xfrm>
            <a:prstGeom prst="rect">
              <a:avLst/>
            </a:prstGeom>
          </p:spPr>
        </p:pic>
        <p:sp>
          <p:nvSpPr>
            <p:cNvPr id="355" name="Rounded Rectangle 354"/>
            <p:cNvSpPr/>
            <p:nvPr/>
          </p:nvSpPr>
          <p:spPr bwMode="auto">
            <a:xfrm>
              <a:off x="6698589" y="3241160"/>
              <a:ext cx="98700" cy="61674"/>
            </a:xfrm>
            <a:prstGeom prst="roundRect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356" name="Rounded Rectangle 355"/>
            <p:cNvSpPr/>
            <p:nvPr/>
          </p:nvSpPr>
          <p:spPr bwMode="auto">
            <a:xfrm>
              <a:off x="6576470" y="3241160"/>
              <a:ext cx="98700" cy="61674"/>
            </a:xfrm>
            <a:prstGeom prst="roundRect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361" name="Group 360"/>
          <p:cNvGrpSpPr/>
          <p:nvPr/>
        </p:nvGrpSpPr>
        <p:grpSpPr>
          <a:xfrm>
            <a:off x="3793105" y="3080378"/>
            <a:ext cx="613177" cy="1399714"/>
            <a:chOff x="6966521" y="2595951"/>
            <a:chExt cx="459883" cy="1049786"/>
          </a:xfrm>
        </p:grpSpPr>
        <p:grpSp>
          <p:nvGrpSpPr>
            <p:cNvPr id="362" name="Group 361"/>
            <p:cNvGrpSpPr/>
            <p:nvPr/>
          </p:nvGrpSpPr>
          <p:grpSpPr>
            <a:xfrm>
              <a:off x="6986329" y="2663603"/>
              <a:ext cx="440075" cy="982134"/>
              <a:chOff x="6986329" y="2663603"/>
              <a:chExt cx="440075" cy="982134"/>
            </a:xfrm>
          </p:grpSpPr>
          <p:grpSp>
            <p:nvGrpSpPr>
              <p:cNvPr id="364" name="Group 363"/>
              <p:cNvGrpSpPr/>
              <p:nvPr/>
            </p:nvGrpSpPr>
            <p:grpSpPr>
              <a:xfrm>
                <a:off x="7070554" y="2663603"/>
                <a:ext cx="274320" cy="982134"/>
                <a:chOff x="2692399" y="2184397"/>
                <a:chExt cx="274320" cy="982134"/>
              </a:xfrm>
              <a:solidFill>
                <a:schemeClr val="accent4"/>
              </a:solidFill>
            </p:grpSpPr>
            <p:sp>
              <p:nvSpPr>
                <p:cNvPr id="366" name="Oval 365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grpFill/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67" name="Rectangle 366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grpFill/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365" name="TextBox 364"/>
              <p:cNvSpPr txBox="1"/>
              <p:nvPr/>
            </p:nvSpPr>
            <p:spPr>
              <a:xfrm>
                <a:off x="6986329" y="3160744"/>
                <a:ext cx="440075" cy="346249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>
                    <a:solidFill>
                      <a:schemeClr val="accent6">
                        <a:lumMod val="50000"/>
                      </a:schemeClr>
                    </a:solidFill>
                  </a:rPr>
                  <a:t>0.2</a:t>
                </a:r>
                <a:endParaRPr lang="en-US" sz="2400" dirty="0">
                  <a:solidFill>
                    <a:schemeClr val="accent6">
                      <a:lumMod val="50000"/>
                    </a:schemeClr>
                  </a:solidFill>
                </a:endParaRPr>
              </a:p>
            </p:txBody>
          </p:sp>
        </p:grpSp>
        <p:pic>
          <p:nvPicPr>
            <p:cNvPr id="363" name="Picture 362"/>
            <p:cNvPicPr>
              <a:picLocks noChangeAspect="1"/>
            </p:cNvPicPr>
            <p:nvPr/>
          </p:nvPicPr>
          <p:blipFill>
            <a:blip r:embed="rId7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6966521" y="2595951"/>
              <a:ext cx="425507" cy="356238"/>
            </a:xfrm>
            <a:prstGeom prst="rect">
              <a:avLst/>
            </a:prstGeom>
          </p:spPr>
        </p:pic>
      </p:grpSp>
      <p:grpSp>
        <p:nvGrpSpPr>
          <p:cNvPr id="368" name="Group 367"/>
          <p:cNvGrpSpPr/>
          <p:nvPr/>
        </p:nvGrpSpPr>
        <p:grpSpPr>
          <a:xfrm>
            <a:off x="5131249" y="3170582"/>
            <a:ext cx="592275" cy="1309512"/>
            <a:chOff x="7105323" y="1332018"/>
            <a:chExt cx="444206" cy="982134"/>
          </a:xfrm>
        </p:grpSpPr>
        <p:grpSp>
          <p:nvGrpSpPr>
            <p:cNvPr id="369" name="Group 368"/>
            <p:cNvGrpSpPr/>
            <p:nvPr/>
          </p:nvGrpSpPr>
          <p:grpSpPr>
            <a:xfrm>
              <a:off x="7175129" y="1332018"/>
              <a:ext cx="374400" cy="982134"/>
              <a:chOff x="587671" y="2548983"/>
              <a:chExt cx="374400" cy="982134"/>
            </a:xfrm>
          </p:grpSpPr>
          <p:grpSp>
            <p:nvGrpSpPr>
              <p:cNvPr id="371" name="Group 370"/>
              <p:cNvGrpSpPr/>
              <p:nvPr/>
            </p:nvGrpSpPr>
            <p:grpSpPr>
              <a:xfrm>
                <a:off x="587671" y="2548983"/>
                <a:ext cx="274320" cy="982134"/>
                <a:chOff x="2692399" y="2184397"/>
                <a:chExt cx="274320" cy="982134"/>
              </a:xfrm>
            </p:grpSpPr>
            <p:sp>
              <p:nvSpPr>
                <p:cNvPr id="375" name="Oval 374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76" name="Rectangle 375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pic>
            <p:nvPicPr>
              <p:cNvPr id="372" name="Picture 371"/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762590" y="2650430"/>
                <a:ext cx="199481" cy="199481"/>
              </a:xfrm>
              <a:prstGeom prst="rect">
                <a:avLst/>
              </a:prstGeom>
            </p:spPr>
          </p:pic>
          <p:sp>
            <p:nvSpPr>
              <p:cNvPr id="373" name="Rounded Rectangle 372"/>
              <p:cNvSpPr/>
              <p:nvPr/>
            </p:nvSpPr>
            <p:spPr bwMode="auto">
              <a:xfrm>
                <a:off x="741028" y="2633271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374" name="Rounded Rectangle 373"/>
              <p:cNvSpPr/>
              <p:nvPr/>
            </p:nvSpPr>
            <p:spPr bwMode="auto">
              <a:xfrm>
                <a:off x="618909" y="2633271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370" name="TextBox 369"/>
            <p:cNvSpPr txBox="1"/>
            <p:nvPr/>
          </p:nvSpPr>
          <p:spPr>
            <a:xfrm>
              <a:off x="7105323" y="1815606"/>
              <a:ext cx="440075" cy="34624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50000"/>
                    </a:schemeClr>
                  </a:solidFill>
                </a:rPr>
                <a:t>0.3</a:t>
              </a:r>
            </a:p>
          </p:txBody>
        </p:sp>
      </p:grpSp>
      <p:grpSp>
        <p:nvGrpSpPr>
          <p:cNvPr id="377" name="Group 376"/>
          <p:cNvGrpSpPr/>
          <p:nvPr/>
        </p:nvGrpSpPr>
        <p:grpSpPr>
          <a:xfrm>
            <a:off x="6474763" y="3111781"/>
            <a:ext cx="586767" cy="1368312"/>
            <a:chOff x="5275665" y="1375098"/>
            <a:chExt cx="440075" cy="1026234"/>
          </a:xfrm>
        </p:grpSpPr>
        <p:grpSp>
          <p:nvGrpSpPr>
            <p:cNvPr id="378" name="Group 377"/>
            <p:cNvGrpSpPr/>
            <p:nvPr/>
          </p:nvGrpSpPr>
          <p:grpSpPr>
            <a:xfrm>
              <a:off x="5305142" y="1375098"/>
              <a:ext cx="353568" cy="1026234"/>
              <a:chOff x="1414123" y="1571676"/>
              <a:chExt cx="353568" cy="1026234"/>
            </a:xfrm>
          </p:grpSpPr>
          <p:grpSp>
            <p:nvGrpSpPr>
              <p:cNvPr id="380" name="Group 379"/>
              <p:cNvGrpSpPr/>
              <p:nvPr/>
            </p:nvGrpSpPr>
            <p:grpSpPr>
              <a:xfrm>
                <a:off x="1446433" y="1615776"/>
                <a:ext cx="274320" cy="982134"/>
                <a:chOff x="2692399" y="2184397"/>
                <a:chExt cx="274320" cy="982134"/>
              </a:xfrm>
            </p:grpSpPr>
            <p:sp>
              <p:nvSpPr>
                <p:cNvPr id="385" name="Oval 384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86" name="Rectangle 385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381" name="Teardrop 380"/>
              <p:cNvSpPr/>
              <p:nvPr/>
            </p:nvSpPr>
            <p:spPr bwMode="auto">
              <a:xfrm>
                <a:off x="1414123" y="1571676"/>
                <a:ext cx="175524" cy="127198"/>
              </a:xfrm>
              <a:prstGeom prst="teardrop">
                <a:avLst>
                  <a:gd name="adj" fmla="val 89157"/>
                </a:avLst>
              </a:prstGeom>
              <a:solidFill>
                <a:schemeClr val="accent5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382" name="Teardrop 381"/>
              <p:cNvSpPr/>
              <p:nvPr/>
            </p:nvSpPr>
            <p:spPr bwMode="auto">
              <a:xfrm rot="16200000">
                <a:off x="1601742" y="1532925"/>
                <a:ext cx="127198" cy="204700"/>
              </a:xfrm>
              <a:prstGeom prst="teardrop">
                <a:avLst>
                  <a:gd name="adj" fmla="val 89157"/>
                </a:avLst>
              </a:prstGeom>
              <a:solidFill>
                <a:schemeClr val="accent5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383" name="Rounded Rectangle 382"/>
              <p:cNvSpPr/>
              <p:nvPr/>
            </p:nvSpPr>
            <p:spPr bwMode="auto">
              <a:xfrm>
                <a:off x="1597000" y="1703314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384" name="Rounded Rectangle 383"/>
              <p:cNvSpPr/>
              <p:nvPr/>
            </p:nvSpPr>
            <p:spPr bwMode="auto">
              <a:xfrm>
                <a:off x="1474881" y="1703314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379" name="TextBox 378"/>
            <p:cNvSpPr txBox="1"/>
            <p:nvPr/>
          </p:nvSpPr>
          <p:spPr>
            <a:xfrm>
              <a:off x="5275665" y="1920693"/>
              <a:ext cx="440075" cy="34624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50000"/>
                    </a:schemeClr>
                  </a:solidFill>
                </a:rPr>
                <a:t>0.6</a:t>
              </a:r>
            </a:p>
          </p:txBody>
        </p:sp>
      </p:grpSp>
      <p:grpSp>
        <p:nvGrpSpPr>
          <p:cNvPr id="387" name="Group 386"/>
          <p:cNvGrpSpPr/>
          <p:nvPr/>
        </p:nvGrpSpPr>
        <p:grpSpPr>
          <a:xfrm>
            <a:off x="7755749" y="3170580"/>
            <a:ext cx="586767" cy="1309512"/>
            <a:chOff x="5527235" y="2492898"/>
            <a:chExt cx="440075" cy="982134"/>
          </a:xfrm>
        </p:grpSpPr>
        <p:grpSp>
          <p:nvGrpSpPr>
            <p:cNvPr id="388" name="Group 387"/>
            <p:cNvGrpSpPr/>
            <p:nvPr/>
          </p:nvGrpSpPr>
          <p:grpSpPr>
            <a:xfrm>
              <a:off x="5600427" y="2492898"/>
              <a:ext cx="274320" cy="982134"/>
              <a:chOff x="2368178" y="2124654"/>
              <a:chExt cx="274320" cy="982134"/>
            </a:xfrm>
          </p:grpSpPr>
          <p:grpSp>
            <p:nvGrpSpPr>
              <p:cNvPr id="390" name="Group 389"/>
              <p:cNvGrpSpPr/>
              <p:nvPr/>
            </p:nvGrpSpPr>
            <p:grpSpPr>
              <a:xfrm>
                <a:off x="2368178" y="2124654"/>
                <a:ext cx="274320" cy="982134"/>
                <a:chOff x="2692399" y="2184397"/>
                <a:chExt cx="274320" cy="982134"/>
              </a:xfrm>
            </p:grpSpPr>
            <p:sp>
              <p:nvSpPr>
                <p:cNvPr id="403" name="Oval 402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404" name="Rectangle 403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391" name="Group 390"/>
              <p:cNvGrpSpPr/>
              <p:nvPr/>
            </p:nvGrpSpPr>
            <p:grpSpPr>
              <a:xfrm>
                <a:off x="2368178" y="2240639"/>
                <a:ext cx="274320" cy="113533"/>
                <a:chOff x="1237102" y="1657048"/>
                <a:chExt cx="1598445" cy="433900"/>
              </a:xfrm>
            </p:grpSpPr>
            <p:grpSp>
              <p:nvGrpSpPr>
                <p:cNvPr id="392" name="Group 391"/>
                <p:cNvGrpSpPr/>
                <p:nvPr/>
              </p:nvGrpSpPr>
              <p:grpSpPr>
                <a:xfrm>
                  <a:off x="1517980" y="1688757"/>
                  <a:ext cx="1070783" cy="402191"/>
                  <a:chOff x="1517980" y="1688757"/>
                  <a:chExt cx="1070783" cy="402191"/>
                </a:xfrm>
              </p:grpSpPr>
              <p:sp>
                <p:nvSpPr>
                  <p:cNvPr id="397" name="Oval 396"/>
                  <p:cNvSpPr/>
                  <p:nvPr/>
                </p:nvSpPr>
                <p:spPr bwMode="auto">
                  <a:xfrm>
                    <a:off x="1577545" y="1688757"/>
                    <a:ext cx="955589" cy="39475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1867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98" name="Rectangle 397"/>
                  <p:cNvSpPr/>
                  <p:nvPr/>
                </p:nvSpPr>
                <p:spPr bwMode="auto">
                  <a:xfrm>
                    <a:off x="2399539" y="1688757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1867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99" name="Rectangle 398"/>
                  <p:cNvSpPr/>
                  <p:nvPr/>
                </p:nvSpPr>
                <p:spPr bwMode="auto">
                  <a:xfrm>
                    <a:off x="1517980" y="1696198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1867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cxnSp>
                <p:nvCxnSpPr>
                  <p:cNvPr id="400" name="Straight Connector 399"/>
                  <p:cNvCxnSpPr/>
                  <p:nvPr/>
                </p:nvCxnSpPr>
                <p:spPr bwMode="auto">
                  <a:xfrm>
                    <a:off x="1820562" y="182056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401" name="Straight Connector 400"/>
                  <p:cNvCxnSpPr/>
                  <p:nvPr/>
                </p:nvCxnSpPr>
                <p:spPr bwMode="auto">
                  <a:xfrm>
                    <a:off x="1820562" y="188613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402" name="Straight Connector 401"/>
                  <p:cNvCxnSpPr/>
                  <p:nvPr/>
                </p:nvCxnSpPr>
                <p:spPr bwMode="auto">
                  <a:xfrm>
                    <a:off x="1820562" y="1956487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cxnSp>
              <p:nvCxnSpPr>
                <p:cNvPr id="393" name="Straight Connector 392"/>
                <p:cNvCxnSpPr/>
                <p:nvPr/>
              </p:nvCxnSpPr>
              <p:spPr bwMode="auto">
                <a:xfrm flipV="1">
                  <a:off x="2327280" y="1688757"/>
                  <a:ext cx="508267" cy="65902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94" name="Straight Connector 393"/>
                <p:cNvCxnSpPr/>
                <p:nvPr/>
              </p:nvCxnSpPr>
              <p:spPr bwMode="auto">
                <a:xfrm flipV="1">
                  <a:off x="2347874" y="1750301"/>
                  <a:ext cx="487673" cy="27353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95" name="Straight Connector 394"/>
                <p:cNvCxnSpPr/>
                <p:nvPr/>
              </p:nvCxnSpPr>
              <p:spPr bwMode="auto">
                <a:xfrm flipH="1" flipV="1">
                  <a:off x="1237102" y="1657048"/>
                  <a:ext cx="524826" cy="9325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96" name="Straight Connector 395"/>
                <p:cNvCxnSpPr/>
                <p:nvPr/>
              </p:nvCxnSpPr>
              <p:spPr bwMode="auto">
                <a:xfrm flipH="1" flipV="1">
                  <a:off x="1237102" y="1750301"/>
                  <a:ext cx="533063" cy="26917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</p:grpSp>
        <p:sp>
          <p:nvSpPr>
            <p:cNvPr id="389" name="TextBox 388"/>
            <p:cNvSpPr txBox="1"/>
            <p:nvPr/>
          </p:nvSpPr>
          <p:spPr>
            <a:xfrm>
              <a:off x="5527235" y="2966933"/>
              <a:ext cx="440075" cy="34624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50000"/>
                    </a:schemeClr>
                  </a:solidFill>
                </a:rPr>
                <a:t>0.7</a:t>
              </a:r>
            </a:p>
          </p:txBody>
        </p:sp>
      </p:grpSp>
      <p:grpSp>
        <p:nvGrpSpPr>
          <p:cNvPr id="405" name="Group 404"/>
          <p:cNvGrpSpPr/>
          <p:nvPr/>
        </p:nvGrpSpPr>
        <p:grpSpPr>
          <a:xfrm>
            <a:off x="8993615" y="3170580"/>
            <a:ext cx="586767" cy="1309512"/>
            <a:chOff x="4886854" y="2700228"/>
            <a:chExt cx="440075" cy="982134"/>
          </a:xfrm>
        </p:grpSpPr>
        <p:grpSp>
          <p:nvGrpSpPr>
            <p:cNvPr id="406" name="Group 405"/>
            <p:cNvGrpSpPr/>
            <p:nvPr/>
          </p:nvGrpSpPr>
          <p:grpSpPr>
            <a:xfrm>
              <a:off x="4970918" y="2700228"/>
              <a:ext cx="274320" cy="982134"/>
              <a:chOff x="2692399" y="2184397"/>
              <a:chExt cx="274320" cy="982134"/>
            </a:xfrm>
            <a:solidFill>
              <a:schemeClr val="accent4"/>
            </a:solidFill>
          </p:grpSpPr>
          <p:sp>
            <p:nvSpPr>
              <p:cNvPr id="409" name="Oval 408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410" name="Rectangle 409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grpFill/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407" name="Chord 406"/>
            <p:cNvSpPr/>
            <p:nvPr/>
          </p:nvSpPr>
          <p:spPr bwMode="auto">
            <a:xfrm rot="17528077">
              <a:off x="5043014" y="2752290"/>
              <a:ext cx="169420" cy="155677"/>
            </a:xfrm>
            <a:prstGeom prst="chord">
              <a:avLst>
                <a:gd name="adj1" fmla="val 5544771"/>
                <a:gd name="adj2" fmla="val 13532001"/>
              </a:avLst>
            </a:prstGeom>
            <a:solidFill>
              <a:schemeClr val="accent3"/>
            </a:solidFill>
            <a:ln w="28575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408" name="TextBox 407"/>
            <p:cNvSpPr txBox="1"/>
            <p:nvPr/>
          </p:nvSpPr>
          <p:spPr>
            <a:xfrm>
              <a:off x="4886854" y="3189083"/>
              <a:ext cx="440075" cy="34624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50000"/>
                    </a:schemeClr>
                  </a:solidFill>
                </a:rPr>
                <a:t>0.8</a:t>
              </a:r>
            </a:p>
          </p:txBody>
        </p:sp>
      </p:grpSp>
      <p:grpSp>
        <p:nvGrpSpPr>
          <p:cNvPr id="411" name="Group 410"/>
          <p:cNvGrpSpPr/>
          <p:nvPr/>
        </p:nvGrpSpPr>
        <p:grpSpPr>
          <a:xfrm>
            <a:off x="10297357" y="3170581"/>
            <a:ext cx="612155" cy="1309512"/>
            <a:chOff x="6615479" y="1619954"/>
            <a:chExt cx="459116" cy="982134"/>
          </a:xfrm>
        </p:grpSpPr>
        <p:grpSp>
          <p:nvGrpSpPr>
            <p:cNvPr id="412" name="Group 411"/>
            <p:cNvGrpSpPr/>
            <p:nvPr/>
          </p:nvGrpSpPr>
          <p:grpSpPr>
            <a:xfrm>
              <a:off x="6695345" y="1619954"/>
              <a:ext cx="274320" cy="982134"/>
              <a:chOff x="2692399" y="2184397"/>
              <a:chExt cx="274320" cy="982134"/>
            </a:xfrm>
          </p:grpSpPr>
          <p:sp>
            <p:nvSpPr>
              <p:cNvPr id="426" name="Oval 425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427" name="Rectangle 426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grpSp>
          <p:nvGrpSpPr>
            <p:cNvPr id="413" name="Group 412"/>
            <p:cNvGrpSpPr/>
            <p:nvPr/>
          </p:nvGrpSpPr>
          <p:grpSpPr>
            <a:xfrm>
              <a:off x="6743548" y="1744236"/>
              <a:ext cx="183764" cy="105236"/>
              <a:chOff x="1517980" y="1688757"/>
              <a:chExt cx="1070783" cy="402191"/>
            </a:xfrm>
          </p:grpSpPr>
          <p:sp>
            <p:nvSpPr>
              <p:cNvPr id="420" name="Oval 419"/>
              <p:cNvSpPr/>
              <p:nvPr/>
            </p:nvSpPr>
            <p:spPr bwMode="auto">
              <a:xfrm>
                <a:off x="1577545" y="1688757"/>
                <a:ext cx="955589" cy="39475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421" name="Rectangle 420"/>
              <p:cNvSpPr/>
              <p:nvPr/>
            </p:nvSpPr>
            <p:spPr bwMode="auto">
              <a:xfrm>
                <a:off x="2399539" y="1688757"/>
                <a:ext cx="189224" cy="394750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422" name="Rectangle 421"/>
              <p:cNvSpPr/>
              <p:nvPr/>
            </p:nvSpPr>
            <p:spPr bwMode="auto">
              <a:xfrm>
                <a:off x="1517980" y="1696198"/>
                <a:ext cx="189224" cy="394750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cxnSp>
            <p:nvCxnSpPr>
              <p:cNvPr id="423" name="Straight Connector 422"/>
              <p:cNvCxnSpPr/>
              <p:nvPr/>
            </p:nvCxnSpPr>
            <p:spPr bwMode="auto">
              <a:xfrm>
                <a:off x="1820562" y="1820562"/>
                <a:ext cx="448962" cy="0"/>
              </a:xfrm>
              <a:prstGeom prst="line">
                <a:avLst/>
              </a:prstGeom>
              <a:solidFill>
                <a:schemeClr val="accent1"/>
              </a:solidFill>
              <a:ln w="6350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24" name="Straight Connector 423"/>
              <p:cNvCxnSpPr/>
              <p:nvPr/>
            </p:nvCxnSpPr>
            <p:spPr bwMode="auto">
              <a:xfrm>
                <a:off x="1820562" y="1886132"/>
                <a:ext cx="448962" cy="0"/>
              </a:xfrm>
              <a:prstGeom prst="line">
                <a:avLst/>
              </a:prstGeom>
              <a:solidFill>
                <a:schemeClr val="accent1"/>
              </a:solidFill>
              <a:ln w="6350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25" name="Straight Connector 424"/>
              <p:cNvCxnSpPr/>
              <p:nvPr/>
            </p:nvCxnSpPr>
            <p:spPr bwMode="auto">
              <a:xfrm>
                <a:off x="1820562" y="1956487"/>
                <a:ext cx="448962" cy="0"/>
              </a:xfrm>
              <a:prstGeom prst="line">
                <a:avLst/>
              </a:prstGeom>
              <a:solidFill>
                <a:schemeClr val="accent1"/>
              </a:solidFill>
              <a:ln w="6350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cxnSp>
          <p:nvCxnSpPr>
            <p:cNvPr id="414" name="Straight Connector 413"/>
            <p:cNvCxnSpPr/>
            <p:nvPr/>
          </p:nvCxnSpPr>
          <p:spPr bwMode="auto">
            <a:xfrm flipV="1">
              <a:off x="6882438" y="1744236"/>
              <a:ext cx="87227" cy="17244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pic>
          <p:nvPicPr>
            <p:cNvPr id="415" name="Picture 414"/>
            <p:cNvPicPr>
              <a:picLocks noChangeAspect="1"/>
            </p:cNvPicPr>
            <p:nvPr/>
          </p:nvPicPr>
          <p:blipFill>
            <a:blip r:embed="rId3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6875114" y="1719928"/>
              <a:ext cx="199481" cy="199481"/>
            </a:xfrm>
            <a:prstGeom prst="rect">
              <a:avLst/>
            </a:prstGeom>
          </p:spPr>
        </p:pic>
        <p:cxnSp>
          <p:nvCxnSpPr>
            <p:cNvPr id="416" name="Straight Connector 415"/>
            <p:cNvCxnSpPr/>
            <p:nvPr/>
          </p:nvCxnSpPr>
          <p:spPr bwMode="auto">
            <a:xfrm flipV="1">
              <a:off x="6885972" y="1760339"/>
              <a:ext cx="83693" cy="71572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17" name="Straight Connector 416"/>
            <p:cNvCxnSpPr/>
            <p:nvPr/>
          </p:nvCxnSpPr>
          <p:spPr bwMode="auto">
            <a:xfrm flipH="1" flipV="1">
              <a:off x="6695345" y="1735939"/>
              <a:ext cx="90069" cy="24401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18" name="Straight Connector 417"/>
            <p:cNvCxnSpPr/>
            <p:nvPr/>
          </p:nvCxnSpPr>
          <p:spPr bwMode="auto">
            <a:xfrm flipH="1" flipV="1">
              <a:off x="6695345" y="1760339"/>
              <a:ext cx="91483" cy="70431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19" name="TextBox 418"/>
            <p:cNvSpPr txBox="1"/>
            <p:nvPr/>
          </p:nvSpPr>
          <p:spPr>
            <a:xfrm>
              <a:off x="6615479" y="2126717"/>
              <a:ext cx="440075" cy="34624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50000"/>
                    </a:schemeClr>
                  </a:solidFill>
                </a:rPr>
                <a:t>0.9</a:t>
              </a:r>
            </a:p>
          </p:txBody>
        </p:sp>
      </p:grpSp>
      <p:cxnSp>
        <p:nvCxnSpPr>
          <p:cNvPr id="25" name="Straight Connector 24"/>
          <p:cNvCxnSpPr/>
          <p:nvPr/>
        </p:nvCxnSpPr>
        <p:spPr bwMode="auto">
          <a:xfrm>
            <a:off x="1571343" y="2610170"/>
            <a:ext cx="0" cy="513817"/>
          </a:xfrm>
          <a:prstGeom prst="line">
            <a:avLst/>
          </a:prstGeom>
          <a:solidFill>
            <a:schemeClr val="accent1"/>
          </a:solidFill>
          <a:ln w="57150" cap="rnd" cmpd="sng" algn="ctr">
            <a:solidFill>
              <a:schemeClr val="accent6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428" name="Straight Connector 427"/>
          <p:cNvCxnSpPr/>
          <p:nvPr/>
        </p:nvCxnSpPr>
        <p:spPr bwMode="auto">
          <a:xfrm>
            <a:off x="2863336" y="2610170"/>
            <a:ext cx="0" cy="513817"/>
          </a:xfrm>
          <a:prstGeom prst="line">
            <a:avLst/>
          </a:prstGeom>
          <a:solidFill>
            <a:schemeClr val="accent1"/>
          </a:solidFill>
          <a:ln w="57150" cap="rnd" cmpd="sng" algn="ctr">
            <a:solidFill>
              <a:schemeClr val="accent6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429" name="Straight Connector 428"/>
          <p:cNvCxnSpPr/>
          <p:nvPr/>
        </p:nvCxnSpPr>
        <p:spPr bwMode="auto">
          <a:xfrm>
            <a:off x="4103765" y="2610170"/>
            <a:ext cx="0" cy="513817"/>
          </a:xfrm>
          <a:prstGeom prst="line">
            <a:avLst/>
          </a:prstGeom>
          <a:solidFill>
            <a:schemeClr val="accent1"/>
          </a:solidFill>
          <a:ln w="57150" cap="rnd" cmpd="sng" algn="ctr">
            <a:solidFill>
              <a:schemeClr val="accent6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430" name="Straight Connector 429"/>
          <p:cNvCxnSpPr/>
          <p:nvPr/>
        </p:nvCxnSpPr>
        <p:spPr bwMode="auto">
          <a:xfrm>
            <a:off x="5420040" y="2610170"/>
            <a:ext cx="0" cy="513817"/>
          </a:xfrm>
          <a:prstGeom prst="line">
            <a:avLst/>
          </a:prstGeom>
          <a:solidFill>
            <a:schemeClr val="accent1"/>
          </a:solidFill>
          <a:ln w="57150" cap="rnd" cmpd="sng" algn="ctr">
            <a:solidFill>
              <a:schemeClr val="accent6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431" name="Straight Connector 430"/>
          <p:cNvCxnSpPr/>
          <p:nvPr/>
        </p:nvCxnSpPr>
        <p:spPr bwMode="auto">
          <a:xfrm>
            <a:off x="6725659" y="2610170"/>
            <a:ext cx="0" cy="513817"/>
          </a:xfrm>
          <a:prstGeom prst="line">
            <a:avLst/>
          </a:prstGeom>
          <a:solidFill>
            <a:schemeClr val="accent1"/>
          </a:solidFill>
          <a:ln w="57150" cap="rnd" cmpd="sng" algn="ctr">
            <a:solidFill>
              <a:schemeClr val="accent6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432" name="Straight Connector 431"/>
          <p:cNvCxnSpPr/>
          <p:nvPr/>
        </p:nvCxnSpPr>
        <p:spPr bwMode="auto">
          <a:xfrm>
            <a:off x="8051649" y="2610170"/>
            <a:ext cx="0" cy="513817"/>
          </a:xfrm>
          <a:prstGeom prst="line">
            <a:avLst/>
          </a:prstGeom>
          <a:solidFill>
            <a:schemeClr val="accent1"/>
          </a:solidFill>
          <a:ln w="57150" cap="rnd" cmpd="sng" algn="ctr">
            <a:solidFill>
              <a:schemeClr val="accent6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433" name="Straight Connector 432"/>
          <p:cNvCxnSpPr/>
          <p:nvPr/>
        </p:nvCxnSpPr>
        <p:spPr bwMode="auto">
          <a:xfrm>
            <a:off x="9303463" y="2610170"/>
            <a:ext cx="0" cy="513817"/>
          </a:xfrm>
          <a:prstGeom prst="line">
            <a:avLst/>
          </a:prstGeom>
          <a:solidFill>
            <a:schemeClr val="accent1"/>
          </a:solidFill>
          <a:ln w="57150" cap="rnd" cmpd="sng" algn="ctr">
            <a:solidFill>
              <a:schemeClr val="accent6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434" name="Straight Connector 433"/>
          <p:cNvCxnSpPr/>
          <p:nvPr/>
        </p:nvCxnSpPr>
        <p:spPr bwMode="auto">
          <a:xfrm>
            <a:off x="10603691" y="2610170"/>
            <a:ext cx="0" cy="513817"/>
          </a:xfrm>
          <a:prstGeom prst="line">
            <a:avLst/>
          </a:prstGeom>
          <a:solidFill>
            <a:schemeClr val="accent1"/>
          </a:solidFill>
          <a:ln w="57150" cap="rnd" cmpd="sng" algn="ctr">
            <a:solidFill>
              <a:schemeClr val="accent6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pic>
        <p:nvPicPr>
          <p:cNvPr id="189" name="Picture 188"/>
          <p:cNvPicPr>
            <a:picLocks noChangeAspect="1"/>
          </p:cNvPicPr>
          <p:nvPr/>
        </p:nvPicPr>
        <p:blipFill>
          <a:blip r:embed="rId7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745686" y="1067761"/>
            <a:ext cx="567343" cy="474984"/>
          </a:xfrm>
          <a:prstGeom prst="rect">
            <a:avLst/>
          </a:prstGeom>
        </p:spPr>
      </p:pic>
      <p:sp>
        <p:nvSpPr>
          <p:cNvPr id="211" name="Title 4"/>
          <p:cNvSpPr txBox="1">
            <a:spLocks/>
          </p:cNvSpPr>
          <p:nvPr/>
        </p:nvSpPr>
        <p:spPr>
          <a:xfrm>
            <a:off x="126492" y="-229134"/>
            <a:ext cx="533219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Propensity scores</a:t>
            </a:r>
          </a:p>
        </p:txBody>
      </p:sp>
    </p:spTree>
    <p:extLst>
      <p:ext uri="{BB962C8B-B14F-4D97-AF65-F5344CB8AC3E}">
        <p14:creationId xmlns:p14="http://schemas.microsoft.com/office/powerpoint/2010/main" val="1518204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6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7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8" name="Group 317"/>
          <p:cNvGrpSpPr/>
          <p:nvPr/>
        </p:nvGrpSpPr>
        <p:grpSpPr>
          <a:xfrm>
            <a:off x="1248734" y="1194457"/>
            <a:ext cx="586767" cy="1309512"/>
            <a:chOff x="1986246" y="1325314"/>
            <a:chExt cx="440075" cy="982134"/>
          </a:xfrm>
        </p:grpSpPr>
        <p:grpSp>
          <p:nvGrpSpPr>
            <p:cNvPr id="319" name="Group 318"/>
            <p:cNvGrpSpPr/>
            <p:nvPr/>
          </p:nvGrpSpPr>
          <p:grpSpPr>
            <a:xfrm>
              <a:off x="2092152" y="1325314"/>
              <a:ext cx="274320" cy="982134"/>
              <a:chOff x="2092152" y="1325314"/>
              <a:chExt cx="274320" cy="982134"/>
            </a:xfrm>
          </p:grpSpPr>
          <p:grpSp>
            <p:nvGrpSpPr>
              <p:cNvPr id="321" name="Group 320"/>
              <p:cNvGrpSpPr/>
              <p:nvPr/>
            </p:nvGrpSpPr>
            <p:grpSpPr>
              <a:xfrm>
                <a:off x="2092152" y="1325314"/>
                <a:ext cx="274320" cy="982134"/>
                <a:chOff x="2692399" y="2184397"/>
                <a:chExt cx="274320" cy="982134"/>
              </a:xfrm>
            </p:grpSpPr>
            <p:sp>
              <p:nvSpPr>
                <p:cNvPr id="323" name="Oval 322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24" name="Rectangle 323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322" name="Heart 321"/>
              <p:cNvSpPr/>
              <p:nvPr/>
            </p:nvSpPr>
            <p:spPr bwMode="auto">
              <a:xfrm>
                <a:off x="2195831" y="1732032"/>
                <a:ext cx="130205" cy="128094"/>
              </a:xfrm>
              <a:prstGeom prst="hear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320" name="TextBox 319"/>
            <p:cNvSpPr txBox="1"/>
            <p:nvPr/>
          </p:nvSpPr>
          <p:spPr>
            <a:xfrm>
              <a:off x="1986246" y="1896566"/>
              <a:ext cx="440075" cy="34624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0.1</a:t>
              </a:r>
            </a:p>
          </p:txBody>
        </p:sp>
      </p:grpSp>
      <p:grpSp>
        <p:nvGrpSpPr>
          <p:cNvPr id="325" name="Group 324"/>
          <p:cNvGrpSpPr/>
          <p:nvPr/>
        </p:nvGrpSpPr>
        <p:grpSpPr>
          <a:xfrm>
            <a:off x="2550589" y="1194457"/>
            <a:ext cx="642079" cy="1309512"/>
            <a:chOff x="2443590" y="1046266"/>
            <a:chExt cx="481559" cy="982134"/>
          </a:xfrm>
        </p:grpSpPr>
        <p:grpSp>
          <p:nvGrpSpPr>
            <p:cNvPr id="326" name="Group 325"/>
            <p:cNvGrpSpPr/>
            <p:nvPr/>
          </p:nvGrpSpPr>
          <p:grpSpPr>
            <a:xfrm>
              <a:off x="2443590" y="1046266"/>
              <a:ext cx="440075" cy="982134"/>
              <a:chOff x="2443590" y="1046266"/>
              <a:chExt cx="440075" cy="982134"/>
            </a:xfrm>
          </p:grpSpPr>
          <p:grpSp>
            <p:nvGrpSpPr>
              <p:cNvPr id="328" name="Group 327"/>
              <p:cNvGrpSpPr/>
              <p:nvPr/>
            </p:nvGrpSpPr>
            <p:grpSpPr>
              <a:xfrm>
                <a:off x="2538850" y="1046266"/>
                <a:ext cx="274320" cy="982134"/>
                <a:chOff x="2692399" y="2184397"/>
                <a:chExt cx="274320" cy="982134"/>
              </a:xfrm>
            </p:grpSpPr>
            <p:sp>
              <p:nvSpPr>
                <p:cNvPr id="330" name="Oval 329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31" name="Rectangle 330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329" name="TextBox 328"/>
              <p:cNvSpPr txBox="1"/>
              <p:nvPr/>
            </p:nvSpPr>
            <p:spPr>
              <a:xfrm>
                <a:off x="2443590" y="1527056"/>
                <a:ext cx="440075" cy="346249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accent6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accent6">
                        <a:lumMod val="40000"/>
                        <a:lumOff val="60000"/>
                      </a:schemeClr>
                    </a:solidFill>
                  </a:rPr>
                  <a:t>0.2</a:t>
                </a:r>
              </a:p>
            </p:txBody>
          </p:sp>
        </p:grpSp>
        <p:pic>
          <p:nvPicPr>
            <p:cNvPr id="327" name="Picture 326"/>
            <p:cNvPicPr>
              <a:picLocks noChangeAspect="1"/>
            </p:cNvPicPr>
            <p:nvPr/>
          </p:nvPicPr>
          <p:blipFill>
            <a:blip r:embed="rId3">
              <a:lum bright="70000" contrast="-70000"/>
            </a:blip>
            <a:stretch>
              <a:fillRect/>
            </a:stretch>
          </p:blipFill>
          <p:spPr>
            <a:xfrm>
              <a:off x="2725668" y="1134639"/>
              <a:ext cx="199481" cy="199481"/>
            </a:xfrm>
            <a:prstGeom prst="rect">
              <a:avLst/>
            </a:prstGeom>
          </p:spPr>
        </p:pic>
      </p:grpSp>
      <p:grpSp>
        <p:nvGrpSpPr>
          <p:cNvPr id="332" name="Group 331"/>
          <p:cNvGrpSpPr/>
          <p:nvPr/>
        </p:nvGrpSpPr>
        <p:grpSpPr>
          <a:xfrm>
            <a:off x="3801100" y="1019829"/>
            <a:ext cx="606810" cy="1484139"/>
            <a:chOff x="1046783" y="2062413"/>
            <a:chExt cx="455108" cy="1113104"/>
          </a:xfrm>
        </p:grpSpPr>
        <p:grpSp>
          <p:nvGrpSpPr>
            <p:cNvPr id="333" name="Group 332"/>
            <p:cNvGrpSpPr/>
            <p:nvPr/>
          </p:nvGrpSpPr>
          <p:grpSpPr>
            <a:xfrm>
              <a:off x="1072446" y="2193383"/>
              <a:ext cx="429445" cy="982134"/>
              <a:chOff x="1072446" y="2193383"/>
              <a:chExt cx="429445" cy="982134"/>
            </a:xfrm>
          </p:grpSpPr>
          <p:grpSp>
            <p:nvGrpSpPr>
              <p:cNvPr id="335" name="Group 334"/>
              <p:cNvGrpSpPr/>
              <p:nvPr/>
            </p:nvGrpSpPr>
            <p:grpSpPr>
              <a:xfrm>
                <a:off x="1152243" y="2193383"/>
                <a:ext cx="274320" cy="982134"/>
                <a:chOff x="2692399" y="2184397"/>
                <a:chExt cx="274320" cy="982134"/>
              </a:xfrm>
            </p:grpSpPr>
            <p:sp>
              <p:nvSpPr>
                <p:cNvPr id="337" name="Oval 336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38" name="Rectangle 337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336" name="TextBox 335"/>
              <p:cNvSpPr txBox="1"/>
              <p:nvPr/>
            </p:nvSpPr>
            <p:spPr>
              <a:xfrm>
                <a:off x="1072446" y="2673073"/>
                <a:ext cx="429445" cy="346249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accent6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0.2</a:t>
                </a:r>
              </a:p>
            </p:txBody>
          </p:sp>
        </p:grpSp>
        <p:pic>
          <p:nvPicPr>
            <p:cNvPr id="334" name="Picture 333"/>
            <p:cNvPicPr>
              <a:picLocks noChangeAspect="1"/>
            </p:cNvPicPr>
            <p:nvPr/>
          </p:nvPicPr>
          <p:blipFill>
            <a:blip r:embed="rId4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40000" contras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046783" y="2062413"/>
              <a:ext cx="393016" cy="309936"/>
            </a:xfrm>
            <a:prstGeom prst="rect">
              <a:avLst/>
            </a:prstGeom>
          </p:spPr>
        </p:pic>
      </p:grpSp>
      <p:grpSp>
        <p:nvGrpSpPr>
          <p:cNvPr id="339" name="Group 338"/>
          <p:cNvGrpSpPr/>
          <p:nvPr/>
        </p:nvGrpSpPr>
        <p:grpSpPr>
          <a:xfrm>
            <a:off x="5146328" y="1194458"/>
            <a:ext cx="621293" cy="1309512"/>
            <a:chOff x="2369299" y="2282762"/>
            <a:chExt cx="465970" cy="982134"/>
          </a:xfrm>
        </p:grpSpPr>
        <p:grpSp>
          <p:nvGrpSpPr>
            <p:cNvPr id="340" name="Group 339"/>
            <p:cNvGrpSpPr/>
            <p:nvPr/>
          </p:nvGrpSpPr>
          <p:grpSpPr>
            <a:xfrm>
              <a:off x="2460869" y="2282762"/>
              <a:ext cx="374400" cy="982134"/>
              <a:chOff x="587671" y="2548983"/>
              <a:chExt cx="374400" cy="982134"/>
            </a:xfrm>
          </p:grpSpPr>
          <p:grpSp>
            <p:nvGrpSpPr>
              <p:cNvPr id="342" name="Group 341"/>
              <p:cNvGrpSpPr/>
              <p:nvPr/>
            </p:nvGrpSpPr>
            <p:grpSpPr>
              <a:xfrm>
                <a:off x="587671" y="2548983"/>
                <a:ext cx="274320" cy="982134"/>
                <a:chOff x="2692399" y="2184397"/>
                <a:chExt cx="274320" cy="982134"/>
              </a:xfrm>
            </p:grpSpPr>
            <p:sp>
              <p:nvSpPr>
                <p:cNvPr id="346" name="Oval 345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47" name="Rectangle 346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pic>
            <p:nvPicPr>
              <p:cNvPr id="343" name="Picture 342"/>
              <p:cNvPicPr>
                <a:picLocks noChangeAspect="1"/>
              </p:cNvPicPr>
              <p:nvPr/>
            </p:nvPicPr>
            <p:blipFill>
              <a:blip r:embed="rId3">
                <a:lum bright="70000" contrast="-70000"/>
              </a:blip>
              <a:stretch>
                <a:fillRect/>
              </a:stretch>
            </p:blipFill>
            <p:spPr>
              <a:xfrm>
                <a:off x="762590" y="2650430"/>
                <a:ext cx="199481" cy="199481"/>
              </a:xfrm>
              <a:prstGeom prst="rect">
                <a:avLst/>
              </a:prstGeom>
            </p:spPr>
          </p:pic>
          <p:sp>
            <p:nvSpPr>
              <p:cNvPr id="344" name="Rounded Rectangle 343"/>
              <p:cNvSpPr/>
              <p:nvPr/>
            </p:nvSpPr>
            <p:spPr bwMode="auto">
              <a:xfrm>
                <a:off x="741028" y="2633271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345" name="Rounded Rectangle 344"/>
              <p:cNvSpPr/>
              <p:nvPr/>
            </p:nvSpPr>
            <p:spPr bwMode="auto">
              <a:xfrm>
                <a:off x="618909" y="2633271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341" name="TextBox 340"/>
            <p:cNvSpPr txBox="1"/>
            <p:nvPr/>
          </p:nvSpPr>
          <p:spPr>
            <a:xfrm>
              <a:off x="2369299" y="2750694"/>
              <a:ext cx="440075" cy="34624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40000"/>
                      <a:lumOff val="60000"/>
                    </a:schemeClr>
                  </a:solidFill>
                </a:rPr>
                <a:t>0.3</a:t>
              </a:r>
            </a:p>
          </p:txBody>
        </p:sp>
      </p:grpSp>
      <p:grpSp>
        <p:nvGrpSpPr>
          <p:cNvPr id="348" name="Group 347"/>
          <p:cNvGrpSpPr/>
          <p:nvPr/>
        </p:nvGrpSpPr>
        <p:grpSpPr>
          <a:xfrm>
            <a:off x="6443706" y="1135656"/>
            <a:ext cx="586767" cy="1368312"/>
            <a:chOff x="1351526" y="1571676"/>
            <a:chExt cx="440075" cy="1026234"/>
          </a:xfrm>
        </p:grpSpPr>
        <p:grpSp>
          <p:nvGrpSpPr>
            <p:cNvPr id="349" name="Group 348"/>
            <p:cNvGrpSpPr/>
            <p:nvPr/>
          </p:nvGrpSpPr>
          <p:grpSpPr>
            <a:xfrm>
              <a:off x="1414123" y="1571676"/>
              <a:ext cx="353568" cy="1026234"/>
              <a:chOff x="1414123" y="1571676"/>
              <a:chExt cx="353568" cy="1026234"/>
            </a:xfrm>
          </p:grpSpPr>
          <p:grpSp>
            <p:nvGrpSpPr>
              <p:cNvPr id="351" name="Group 350"/>
              <p:cNvGrpSpPr/>
              <p:nvPr/>
            </p:nvGrpSpPr>
            <p:grpSpPr>
              <a:xfrm>
                <a:off x="1446433" y="1615776"/>
                <a:ext cx="274320" cy="982134"/>
                <a:chOff x="2692399" y="2184397"/>
                <a:chExt cx="274320" cy="982134"/>
              </a:xfrm>
            </p:grpSpPr>
            <p:sp>
              <p:nvSpPr>
                <p:cNvPr id="356" name="Oval 355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57" name="Rectangle 356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352" name="Teardrop 351"/>
              <p:cNvSpPr/>
              <p:nvPr/>
            </p:nvSpPr>
            <p:spPr bwMode="auto">
              <a:xfrm>
                <a:off x="1414123" y="1571676"/>
                <a:ext cx="175524" cy="127198"/>
              </a:xfrm>
              <a:prstGeom prst="teardrop">
                <a:avLst>
                  <a:gd name="adj" fmla="val 89157"/>
                </a:avLst>
              </a:prstGeom>
              <a:solidFill>
                <a:schemeClr val="tx2">
                  <a:lumMod val="10000"/>
                  <a:lumOff val="90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353" name="Teardrop 352"/>
              <p:cNvSpPr/>
              <p:nvPr/>
            </p:nvSpPr>
            <p:spPr bwMode="auto">
              <a:xfrm rot="16200000">
                <a:off x="1601742" y="1532925"/>
                <a:ext cx="127198" cy="204700"/>
              </a:xfrm>
              <a:prstGeom prst="teardrop">
                <a:avLst>
                  <a:gd name="adj" fmla="val 89157"/>
                </a:avLst>
              </a:prstGeom>
              <a:solidFill>
                <a:schemeClr val="tx2">
                  <a:lumMod val="10000"/>
                  <a:lumOff val="90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354" name="Rounded Rectangle 353"/>
              <p:cNvSpPr/>
              <p:nvPr/>
            </p:nvSpPr>
            <p:spPr bwMode="auto">
              <a:xfrm>
                <a:off x="1597000" y="1703314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355" name="Rounded Rectangle 354"/>
              <p:cNvSpPr/>
              <p:nvPr/>
            </p:nvSpPr>
            <p:spPr bwMode="auto">
              <a:xfrm>
                <a:off x="1474881" y="1703314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350" name="TextBox 349"/>
            <p:cNvSpPr txBox="1"/>
            <p:nvPr/>
          </p:nvSpPr>
          <p:spPr>
            <a:xfrm>
              <a:off x="1351526" y="2117189"/>
              <a:ext cx="440075" cy="34624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0.6</a:t>
              </a:r>
            </a:p>
          </p:txBody>
        </p:sp>
      </p:grpSp>
      <p:grpSp>
        <p:nvGrpSpPr>
          <p:cNvPr id="358" name="Group 357"/>
          <p:cNvGrpSpPr/>
          <p:nvPr/>
        </p:nvGrpSpPr>
        <p:grpSpPr>
          <a:xfrm>
            <a:off x="7760827" y="1194456"/>
            <a:ext cx="586767" cy="1309512"/>
            <a:chOff x="1735907" y="2460562"/>
            <a:chExt cx="440075" cy="982134"/>
          </a:xfrm>
        </p:grpSpPr>
        <p:grpSp>
          <p:nvGrpSpPr>
            <p:cNvPr id="359" name="Group 358"/>
            <p:cNvGrpSpPr/>
            <p:nvPr/>
          </p:nvGrpSpPr>
          <p:grpSpPr>
            <a:xfrm>
              <a:off x="1826164" y="2460562"/>
              <a:ext cx="274320" cy="982134"/>
              <a:chOff x="2368178" y="2124654"/>
              <a:chExt cx="274320" cy="982134"/>
            </a:xfrm>
          </p:grpSpPr>
          <p:grpSp>
            <p:nvGrpSpPr>
              <p:cNvPr id="361" name="Group 360"/>
              <p:cNvGrpSpPr/>
              <p:nvPr/>
            </p:nvGrpSpPr>
            <p:grpSpPr>
              <a:xfrm>
                <a:off x="2368178" y="2124654"/>
                <a:ext cx="274320" cy="982134"/>
                <a:chOff x="2692399" y="2184397"/>
                <a:chExt cx="274320" cy="982134"/>
              </a:xfrm>
            </p:grpSpPr>
            <p:sp>
              <p:nvSpPr>
                <p:cNvPr id="374" name="Oval 373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75" name="Rectangle 374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362" name="Group 361"/>
              <p:cNvGrpSpPr/>
              <p:nvPr/>
            </p:nvGrpSpPr>
            <p:grpSpPr>
              <a:xfrm>
                <a:off x="2368178" y="2240639"/>
                <a:ext cx="274320" cy="113533"/>
                <a:chOff x="1237102" y="1657048"/>
                <a:chExt cx="1598445" cy="433900"/>
              </a:xfrm>
            </p:grpSpPr>
            <p:grpSp>
              <p:nvGrpSpPr>
                <p:cNvPr id="363" name="Group 362"/>
                <p:cNvGrpSpPr/>
                <p:nvPr/>
              </p:nvGrpSpPr>
              <p:grpSpPr>
                <a:xfrm>
                  <a:off x="1517980" y="1688757"/>
                  <a:ext cx="1070783" cy="402191"/>
                  <a:chOff x="1517980" y="1688757"/>
                  <a:chExt cx="1070783" cy="402191"/>
                </a:xfrm>
              </p:grpSpPr>
              <p:sp>
                <p:nvSpPr>
                  <p:cNvPr id="368" name="Oval 367"/>
                  <p:cNvSpPr/>
                  <p:nvPr/>
                </p:nvSpPr>
                <p:spPr bwMode="auto">
                  <a:xfrm>
                    <a:off x="1577545" y="1688757"/>
                    <a:ext cx="955589" cy="39475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1867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69" name="Rectangle 368"/>
                  <p:cNvSpPr/>
                  <p:nvPr/>
                </p:nvSpPr>
                <p:spPr bwMode="auto">
                  <a:xfrm>
                    <a:off x="2399539" y="1688757"/>
                    <a:ext cx="189224" cy="394750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1867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70" name="Rectangle 369"/>
                  <p:cNvSpPr/>
                  <p:nvPr/>
                </p:nvSpPr>
                <p:spPr bwMode="auto">
                  <a:xfrm>
                    <a:off x="1517980" y="1696198"/>
                    <a:ext cx="189224" cy="394750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1867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cxnSp>
                <p:nvCxnSpPr>
                  <p:cNvPr id="371" name="Straight Connector 370"/>
                  <p:cNvCxnSpPr/>
                  <p:nvPr/>
                </p:nvCxnSpPr>
                <p:spPr bwMode="auto">
                  <a:xfrm>
                    <a:off x="1820562" y="182056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3">
                        <a:lumMod val="20000"/>
                        <a:lumOff val="80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372" name="Straight Connector 371"/>
                  <p:cNvCxnSpPr/>
                  <p:nvPr/>
                </p:nvCxnSpPr>
                <p:spPr bwMode="auto">
                  <a:xfrm>
                    <a:off x="1820562" y="188613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3">
                        <a:lumMod val="20000"/>
                        <a:lumOff val="80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373" name="Straight Connector 372"/>
                  <p:cNvCxnSpPr/>
                  <p:nvPr/>
                </p:nvCxnSpPr>
                <p:spPr bwMode="auto">
                  <a:xfrm>
                    <a:off x="1820562" y="1956487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3">
                        <a:lumMod val="20000"/>
                        <a:lumOff val="80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cxnSp>
              <p:nvCxnSpPr>
                <p:cNvPr id="364" name="Straight Connector 363"/>
                <p:cNvCxnSpPr/>
                <p:nvPr/>
              </p:nvCxnSpPr>
              <p:spPr bwMode="auto">
                <a:xfrm flipV="1">
                  <a:off x="2327280" y="1688757"/>
                  <a:ext cx="508267" cy="65902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65" name="Straight Connector 364"/>
                <p:cNvCxnSpPr/>
                <p:nvPr/>
              </p:nvCxnSpPr>
              <p:spPr bwMode="auto">
                <a:xfrm flipV="1">
                  <a:off x="2347874" y="1750301"/>
                  <a:ext cx="487673" cy="27353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66" name="Straight Connector 365"/>
                <p:cNvCxnSpPr/>
                <p:nvPr/>
              </p:nvCxnSpPr>
              <p:spPr bwMode="auto">
                <a:xfrm flipH="1" flipV="1">
                  <a:off x="1237102" y="1657048"/>
                  <a:ext cx="524826" cy="9325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67" name="Straight Connector 366"/>
                <p:cNvCxnSpPr/>
                <p:nvPr/>
              </p:nvCxnSpPr>
              <p:spPr bwMode="auto">
                <a:xfrm flipH="1" flipV="1">
                  <a:off x="1237102" y="1750301"/>
                  <a:ext cx="533063" cy="26917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</p:grpSp>
        <p:sp>
          <p:nvSpPr>
            <p:cNvPr id="360" name="TextBox 359"/>
            <p:cNvSpPr txBox="1"/>
            <p:nvPr/>
          </p:nvSpPr>
          <p:spPr>
            <a:xfrm>
              <a:off x="1735907" y="2944992"/>
              <a:ext cx="440075" cy="34624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0.7</a:t>
              </a:r>
            </a:p>
          </p:txBody>
        </p:sp>
      </p:grpSp>
      <p:grpSp>
        <p:nvGrpSpPr>
          <p:cNvPr id="376" name="Group 375"/>
          <p:cNvGrpSpPr/>
          <p:nvPr/>
        </p:nvGrpSpPr>
        <p:grpSpPr>
          <a:xfrm>
            <a:off x="9011813" y="1194456"/>
            <a:ext cx="586767" cy="1309512"/>
            <a:chOff x="504793" y="2548983"/>
            <a:chExt cx="440075" cy="982134"/>
          </a:xfrm>
        </p:grpSpPr>
        <p:grpSp>
          <p:nvGrpSpPr>
            <p:cNvPr id="377" name="Group 376"/>
            <p:cNvGrpSpPr/>
            <p:nvPr/>
          </p:nvGrpSpPr>
          <p:grpSpPr>
            <a:xfrm>
              <a:off x="504793" y="2548983"/>
              <a:ext cx="440075" cy="982134"/>
              <a:chOff x="504793" y="2548983"/>
              <a:chExt cx="440075" cy="982134"/>
            </a:xfrm>
          </p:grpSpPr>
          <p:grpSp>
            <p:nvGrpSpPr>
              <p:cNvPr id="379" name="Group 378"/>
              <p:cNvGrpSpPr/>
              <p:nvPr/>
            </p:nvGrpSpPr>
            <p:grpSpPr>
              <a:xfrm>
                <a:off x="587671" y="2548983"/>
                <a:ext cx="274320" cy="982134"/>
                <a:chOff x="2692399" y="2184397"/>
                <a:chExt cx="274320" cy="982134"/>
              </a:xfrm>
            </p:grpSpPr>
            <p:sp>
              <p:nvSpPr>
                <p:cNvPr id="381" name="Oval 380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82" name="Rectangle 381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380" name="TextBox 379"/>
              <p:cNvSpPr txBox="1"/>
              <p:nvPr/>
            </p:nvSpPr>
            <p:spPr>
              <a:xfrm>
                <a:off x="504793" y="3025115"/>
                <a:ext cx="440075" cy="346249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accent6">
                        <a:lumMod val="50000"/>
                      </a:schemeClr>
                    </a:solidFill>
                  </a:rPr>
                  <a:t>0.8</a:t>
                </a:r>
              </a:p>
            </p:txBody>
          </p:sp>
        </p:grpSp>
        <p:pic>
          <p:nvPicPr>
            <p:cNvPr id="378" name="Picture 377"/>
            <p:cNvPicPr>
              <a:picLocks noChangeAspect="1"/>
            </p:cNvPicPr>
            <p:nvPr/>
          </p:nvPicPr>
          <p:blipFill>
            <a:blip r:embed="rId6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flipH="1">
              <a:off x="559622" y="2646386"/>
              <a:ext cx="311724" cy="140065"/>
            </a:xfrm>
            <a:prstGeom prst="rect">
              <a:avLst/>
            </a:prstGeom>
          </p:spPr>
        </p:pic>
      </p:grpSp>
      <p:grpSp>
        <p:nvGrpSpPr>
          <p:cNvPr id="384" name="Group 383"/>
          <p:cNvGrpSpPr/>
          <p:nvPr/>
        </p:nvGrpSpPr>
        <p:grpSpPr>
          <a:xfrm>
            <a:off x="10432097" y="1194456"/>
            <a:ext cx="365760" cy="1309512"/>
            <a:chOff x="2692399" y="2184397"/>
            <a:chExt cx="274320" cy="982134"/>
          </a:xfrm>
        </p:grpSpPr>
        <p:sp>
          <p:nvSpPr>
            <p:cNvPr id="398" name="Oval 397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399" name="Rectangle 398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sp>
        <p:nvSpPr>
          <p:cNvPr id="392" name="Oval 391"/>
          <p:cNvSpPr/>
          <p:nvPr/>
        </p:nvSpPr>
        <p:spPr bwMode="auto">
          <a:xfrm>
            <a:off x="10509998" y="1360166"/>
            <a:ext cx="218660" cy="13771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sp>
        <p:nvSpPr>
          <p:cNvPr id="393" name="Rectangle 392"/>
          <p:cNvSpPr/>
          <p:nvPr/>
        </p:nvSpPr>
        <p:spPr bwMode="auto">
          <a:xfrm>
            <a:off x="10698088" y="1360166"/>
            <a:ext cx="43299" cy="1377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sp>
        <p:nvSpPr>
          <p:cNvPr id="394" name="Rectangle 393"/>
          <p:cNvSpPr/>
          <p:nvPr/>
        </p:nvSpPr>
        <p:spPr bwMode="auto">
          <a:xfrm>
            <a:off x="10496368" y="1362762"/>
            <a:ext cx="43299" cy="1377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cxnSp>
        <p:nvCxnSpPr>
          <p:cNvPr id="395" name="Straight Connector 394"/>
          <p:cNvCxnSpPr/>
          <p:nvPr/>
        </p:nvCxnSpPr>
        <p:spPr bwMode="auto">
          <a:xfrm>
            <a:off x="10565606" y="1406149"/>
            <a:ext cx="102732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accent3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96" name="Straight Connector 395"/>
          <p:cNvCxnSpPr/>
          <p:nvPr/>
        </p:nvCxnSpPr>
        <p:spPr bwMode="auto">
          <a:xfrm>
            <a:off x="10565606" y="1429025"/>
            <a:ext cx="102732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accent3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97" name="Straight Connector 396"/>
          <p:cNvCxnSpPr/>
          <p:nvPr/>
        </p:nvCxnSpPr>
        <p:spPr bwMode="auto">
          <a:xfrm>
            <a:off x="10565606" y="1453569"/>
            <a:ext cx="102732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accent3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86" name="Straight Connector 385"/>
          <p:cNvCxnSpPr/>
          <p:nvPr/>
        </p:nvCxnSpPr>
        <p:spPr bwMode="auto">
          <a:xfrm flipV="1">
            <a:off x="10681555" y="1360165"/>
            <a:ext cx="116303" cy="22992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387" name="Picture 386"/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10671790" y="1327755"/>
            <a:ext cx="265975" cy="265975"/>
          </a:xfrm>
          <a:prstGeom prst="rect">
            <a:avLst/>
          </a:prstGeom>
        </p:spPr>
      </p:pic>
      <p:cxnSp>
        <p:nvCxnSpPr>
          <p:cNvPr id="388" name="Straight Connector 387"/>
          <p:cNvCxnSpPr/>
          <p:nvPr/>
        </p:nvCxnSpPr>
        <p:spPr bwMode="auto">
          <a:xfrm flipV="1">
            <a:off x="10686267" y="1381636"/>
            <a:ext cx="111591" cy="95429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89" name="Straight Connector 388"/>
          <p:cNvCxnSpPr/>
          <p:nvPr/>
        </p:nvCxnSpPr>
        <p:spPr bwMode="auto">
          <a:xfrm flipH="1" flipV="1">
            <a:off x="10432098" y="1349103"/>
            <a:ext cx="120092" cy="32535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90" name="Straight Connector 389"/>
          <p:cNvCxnSpPr/>
          <p:nvPr/>
        </p:nvCxnSpPr>
        <p:spPr bwMode="auto">
          <a:xfrm flipH="1" flipV="1">
            <a:off x="10432098" y="1381637"/>
            <a:ext cx="121977" cy="93908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91" name="TextBox 390"/>
          <p:cNvSpPr txBox="1"/>
          <p:nvPr/>
        </p:nvSpPr>
        <p:spPr>
          <a:xfrm>
            <a:off x="10318274" y="1814399"/>
            <a:ext cx="586767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0.9</a:t>
            </a:r>
          </a:p>
        </p:txBody>
      </p:sp>
      <p:grpSp>
        <p:nvGrpSpPr>
          <p:cNvPr id="400" name="Group 399"/>
          <p:cNvGrpSpPr/>
          <p:nvPr/>
        </p:nvGrpSpPr>
        <p:grpSpPr>
          <a:xfrm>
            <a:off x="1303644" y="3170581"/>
            <a:ext cx="572593" cy="1309512"/>
            <a:chOff x="6123576" y="2289538"/>
            <a:chExt cx="429445" cy="982134"/>
          </a:xfrm>
        </p:grpSpPr>
        <p:grpSp>
          <p:nvGrpSpPr>
            <p:cNvPr id="401" name="Group 400"/>
            <p:cNvGrpSpPr/>
            <p:nvPr/>
          </p:nvGrpSpPr>
          <p:grpSpPr>
            <a:xfrm>
              <a:off x="6187190" y="2289538"/>
              <a:ext cx="274320" cy="982134"/>
              <a:chOff x="2692399" y="2184397"/>
              <a:chExt cx="274320" cy="982134"/>
            </a:xfrm>
            <a:solidFill>
              <a:schemeClr val="accent4"/>
            </a:solidFill>
          </p:grpSpPr>
          <p:sp>
            <p:nvSpPr>
              <p:cNvPr id="406" name="Oval 405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407" name="Rectangle 406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402" name="Lightning Bolt 401"/>
            <p:cNvSpPr/>
            <p:nvPr/>
          </p:nvSpPr>
          <p:spPr bwMode="auto">
            <a:xfrm>
              <a:off x="6297928" y="2322183"/>
              <a:ext cx="57556" cy="81810"/>
            </a:xfrm>
            <a:prstGeom prst="lightningBol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2700" cap="flat" cmpd="sng" algn="ctr">
              <a:solidFill>
                <a:schemeClr val="accent3">
                  <a:lumMod val="20000"/>
                  <a:lumOff val="8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403" name="TextBox 402"/>
            <p:cNvSpPr txBox="1"/>
            <p:nvPr/>
          </p:nvSpPr>
          <p:spPr>
            <a:xfrm>
              <a:off x="6123576" y="2790693"/>
              <a:ext cx="429445" cy="34624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0.1</a:t>
              </a:r>
            </a:p>
          </p:txBody>
        </p:sp>
        <p:sp>
          <p:nvSpPr>
            <p:cNvPr id="404" name="Oval 403"/>
            <p:cNvSpPr/>
            <p:nvPr/>
          </p:nvSpPr>
          <p:spPr bwMode="auto">
            <a:xfrm>
              <a:off x="6341991" y="2385857"/>
              <a:ext cx="91440" cy="91440"/>
            </a:xfrm>
            <a:prstGeom prst="ellipse">
              <a:avLst/>
            </a:prstGeom>
            <a:noFill/>
            <a:ln w="12700" cap="flat" cmpd="sng" algn="ctr">
              <a:solidFill>
                <a:schemeClr val="accent3">
                  <a:lumMod val="20000"/>
                  <a:lumOff val="8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405" name="Oval 404"/>
            <p:cNvSpPr/>
            <p:nvPr/>
          </p:nvSpPr>
          <p:spPr bwMode="auto">
            <a:xfrm>
              <a:off x="6224679" y="2385857"/>
              <a:ext cx="91440" cy="91440"/>
            </a:xfrm>
            <a:prstGeom prst="ellipse">
              <a:avLst/>
            </a:prstGeom>
            <a:noFill/>
            <a:ln w="12700" cap="flat" cmpd="sng" algn="ctr">
              <a:solidFill>
                <a:schemeClr val="accent3">
                  <a:lumMod val="20000"/>
                  <a:lumOff val="8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408" name="Group 407"/>
          <p:cNvGrpSpPr/>
          <p:nvPr/>
        </p:nvGrpSpPr>
        <p:grpSpPr>
          <a:xfrm>
            <a:off x="2602055" y="3170581"/>
            <a:ext cx="586767" cy="1309512"/>
            <a:chOff x="6493470" y="3205812"/>
            <a:chExt cx="440075" cy="982134"/>
          </a:xfrm>
        </p:grpSpPr>
        <p:grpSp>
          <p:nvGrpSpPr>
            <p:cNvPr id="409" name="Group 408"/>
            <p:cNvGrpSpPr/>
            <p:nvPr/>
          </p:nvGrpSpPr>
          <p:grpSpPr>
            <a:xfrm>
              <a:off x="6493470" y="3205812"/>
              <a:ext cx="440075" cy="982134"/>
              <a:chOff x="6493470" y="3205812"/>
              <a:chExt cx="440075" cy="982134"/>
            </a:xfrm>
          </p:grpSpPr>
          <p:grpSp>
            <p:nvGrpSpPr>
              <p:cNvPr id="413" name="Group 412"/>
              <p:cNvGrpSpPr/>
              <p:nvPr/>
            </p:nvGrpSpPr>
            <p:grpSpPr>
              <a:xfrm>
                <a:off x="6552961" y="3205812"/>
                <a:ext cx="274320" cy="982134"/>
                <a:chOff x="2692399" y="2184397"/>
                <a:chExt cx="274320" cy="982134"/>
              </a:xfrm>
              <a:solidFill>
                <a:schemeClr val="accent4"/>
              </a:solidFill>
            </p:grpSpPr>
            <p:sp>
              <p:nvSpPr>
                <p:cNvPr id="415" name="Oval 414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416" name="Rectangle 415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414" name="TextBox 413"/>
              <p:cNvSpPr txBox="1"/>
              <p:nvPr/>
            </p:nvSpPr>
            <p:spPr>
              <a:xfrm>
                <a:off x="6493470" y="3670227"/>
                <a:ext cx="440075" cy="346249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accent6">
                        <a:lumMod val="50000"/>
                      </a:schemeClr>
                    </a:solidFill>
                  </a:rPr>
                  <a:t>0.2</a:t>
                </a:r>
              </a:p>
            </p:txBody>
          </p:sp>
        </p:grpSp>
        <p:pic>
          <p:nvPicPr>
            <p:cNvPr id="410" name="Picture 409"/>
            <p:cNvPicPr>
              <a:picLocks noChangeAspect="1"/>
            </p:cNvPicPr>
            <p:nvPr/>
          </p:nvPicPr>
          <p:blipFill>
            <a:blip r:embed="rId6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flipH="1">
              <a:off x="6534259" y="3315536"/>
              <a:ext cx="311724" cy="140065"/>
            </a:xfrm>
            <a:prstGeom prst="rect">
              <a:avLst/>
            </a:prstGeom>
            <a:ln>
              <a:noFill/>
            </a:ln>
          </p:spPr>
        </p:pic>
        <p:sp>
          <p:nvSpPr>
            <p:cNvPr id="411" name="Rounded Rectangle 410"/>
            <p:cNvSpPr/>
            <p:nvPr/>
          </p:nvSpPr>
          <p:spPr bwMode="auto">
            <a:xfrm>
              <a:off x="6698589" y="3241160"/>
              <a:ext cx="98700" cy="61674"/>
            </a:xfrm>
            <a:prstGeom prst="roundRect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412" name="Rounded Rectangle 411"/>
            <p:cNvSpPr/>
            <p:nvPr/>
          </p:nvSpPr>
          <p:spPr bwMode="auto">
            <a:xfrm>
              <a:off x="6576470" y="3241160"/>
              <a:ext cx="98700" cy="61674"/>
            </a:xfrm>
            <a:prstGeom prst="roundRect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417" name="Group 416"/>
          <p:cNvGrpSpPr/>
          <p:nvPr/>
        </p:nvGrpSpPr>
        <p:grpSpPr>
          <a:xfrm>
            <a:off x="3793105" y="3080378"/>
            <a:ext cx="613177" cy="1399714"/>
            <a:chOff x="6966521" y="2595951"/>
            <a:chExt cx="459883" cy="1049786"/>
          </a:xfrm>
        </p:grpSpPr>
        <p:grpSp>
          <p:nvGrpSpPr>
            <p:cNvPr id="418" name="Group 417"/>
            <p:cNvGrpSpPr/>
            <p:nvPr/>
          </p:nvGrpSpPr>
          <p:grpSpPr>
            <a:xfrm>
              <a:off x="6986329" y="2663603"/>
              <a:ext cx="440075" cy="982134"/>
              <a:chOff x="6986329" y="2663603"/>
              <a:chExt cx="440075" cy="982134"/>
            </a:xfrm>
          </p:grpSpPr>
          <p:grpSp>
            <p:nvGrpSpPr>
              <p:cNvPr id="420" name="Group 419"/>
              <p:cNvGrpSpPr/>
              <p:nvPr/>
            </p:nvGrpSpPr>
            <p:grpSpPr>
              <a:xfrm>
                <a:off x="7070554" y="2663603"/>
                <a:ext cx="274320" cy="982134"/>
                <a:chOff x="2692399" y="2184397"/>
                <a:chExt cx="274320" cy="982134"/>
              </a:xfrm>
              <a:solidFill>
                <a:schemeClr val="accent4"/>
              </a:solidFill>
            </p:grpSpPr>
            <p:sp>
              <p:nvSpPr>
                <p:cNvPr id="422" name="Oval 421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423" name="Rectangle 422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421" name="TextBox 420"/>
              <p:cNvSpPr txBox="1"/>
              <p:nvPr/>
            </p:nvSpPr>
            <p:spPr>
              <a:xfrm>
                <a:off x="6986329" y="3160744"/>
                <a:ext cx="440075" cy="346249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accent6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0.2</a:t>
                </a:r>
                <a:endParaRPr lang="en-US" sz="2400" dirty="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</p:txBody>
          </p:sp>
        </p:grpSp>
        <p:pic>
          <p:nvPicPr>
            <p:cNvPr id="419" name="Picture 418"/>
            <p:cNvPicPr>
              <a:picLocks noChangeAspect="1"/>
            </p:cNvPicPr>
            <p:nvPr/>
          </p:nvPicPr>
          <p:blipFill>
            <a:blip r:embed="rId7">
              <a:lum bright="70000" contrast="-70000"/>
            </a:blip>
            <a:stretch>
              <a:fillRect/>
            </a:stretch>
          </p:blipFill>
          <p:spPr>
            <a:xfrm>
              <a:off x="6966521" y="2595951"/>
              <a:ext cx="425507" cy="356238"/>
            </a:xfrm>
            <a:prstGeom prst="rect">
              <a:avLst/>
            </a:prstGeom>
          </p:spPr>
        </p:pic>
      </p:grpSp>
      <p:grpSp>
        <p:nvGrpSpPr>
          <p:cNvPr id="424" name="Group 423"/>
          <p:cNvGrpSpPr/>
          <p:nvPr/>
        </p:nvGrpSpPr>
        <p:grpSpPr>
          <a:xfrm>
            <a:off x="5131249" y="3170582"/>
            <a:ext cx="592275" cy="1309512"/>
            <a:chOff x="7105323" y="1332018"/>
            <a:chExt cx="444206" cy="982134"/>
          </a:xfrm>
        </p:grpSpPr>
        <p:grpSp>
          <p:nvGrpSpPr>
            <p:cNvPr id="425" name="Group 424"/>
            <p:cNvGrpSpPr/>
            <p:nvPr/>
          </p:nvGrpSpPr>
          <p:grpSpPr>
            <a:xfrm>
              <a:off x="7175129" y="1332018"/>
              <a:ext cx="374400" cy="982134"/>
              <a:chOff x="587671" y="2548983"/>
              <a:chExt cx="374400" cy="982134"/>
            </a:xfrm>
          </p:grpSpPr>
          <p:grpSp>
            <p:nvGrpSpPr>
              <p:cNvPr id="427" name="Group 426"/>
              <p:cNvGrpSpPr/>
              <p:nvPr/>
            </p:nvGrpSpPr>
            <p:grpSpPr>
              <a:xfrm>
                <a:off x="587671" y="2548983"/>
                <a:ext cx="274320" cy="982134"/>
                <a:chOff x="2692399" y="2184397"/>
                <a:chExt cx="274320" cy="982134"/>
              </a:xfrm>
            </p:grpSpPr>
            <p:sp>
              <p:nvSpPr>
                <p:cNvPr id="431" name="Oval 430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432" name="Rectangle 431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pic>
            <p:nvPicPr>
              <p:cNvPr id="428" name="Picture 427"/>
              <p:cNvPicPr>
                <a:picLocks noChangeAspect="1"/>
              </p:cNvPicPr>
              <p:nvPr/>
            </p:nvPicPr>
            <p:blipFill>
              <a:blip r:embed="rId3">
                <a:lum bright="70000" contrast="-70000"/>
              </a:blip>
              <a:stretch>
                <a:fillRect/>
              </a:stretch>
            </p:blipFill>
            <p:spPr>
              <a:xfrm>
                <a:off x="762590" y="2650430"/>
                <a:ext cx="199481" cy="199481"/>
              </a:xfrm>
              <a:prstGeom prst="rect">
                <a:avLst/>
              </a:prstGeom>
            </p:spPr>
          </p:pic>
          <p:sp>
            <p:nvSpPr>
              <p:cNvPr id="429" name="Rounded Rectangle 428"/>
              <p:cNvSpPr/>
              <p:nvPr/>
            </p:nvSpPr>
            <p:spPr bwMode="auto">
              <a:xfrm>
                <a:off x="741028" y="2633271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430" name="Rounded Rectangle 429"/>
              <p:cNvSpPr/>
              <p:nvPr/>
            </p:nvSpPr>
            <p:spPr bwMode="auto">
              <a:xfrm>
                <a:off x="618909" y="2633271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426" name="TextBox 425"/>
            <p:cNvSpPr txBox="1"/>
            <p:nvPr/>
          </p:nvSpPr>
          <p:spPr>
            <a:xfrm>
              <a:off x="7105323" y="1815606"/>
              <a:ext cx="440075" cy="34624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40000"/>
                      <a:lumOff val="60000"/>
                    </a:schemeClr>
                  </a:solidFill>
                </a:rPr>
                <a:t>0.3</a:t>
              </a:r>
            </a:p>
          </p:txBody>
        </p:sp>
      </p:grpSp>
      <p:grpSp>
        <p:nvGrpSpPr>
          <p:cNvPr id="433" name="Group 432"/>
          <p:cNvGrpSpPr/>
          <p:nvPr/>
        </p:nvGrpSpPr>
        <p:grpSpPr>
          <a:xfrm>
            <a:off x="6474763" y="3111781"/>
            <a:ext cx="586767" cy="1368312"/>
            <a:chOff x="5275665" y="1375098"/>
            <a:chExt cx="440075" cy="1026234"/>
          </a:xfrm>
        </p:grpSpPr>
        <p:grpSp>
          <p:nvGrpSpPr>
            <p:cNvPr id="434" name="Group 433"/>
            <p:cNvGrpSpPr/>
            <p:nvPr/>
          </p:nvGrpSpPr>
          <p:grpSpPr>
            <a:xfrm>
              <a:off x="5305142" y="1375098"/>
              <a:ext cx="353568" cy="1026234"/>
              <a:chOff x="1414123" y="1571676"/>
              <a:chExt cx="353568" cy="1026234"/>
            </a:xfrm>
          </p:grpSpPr>
          <p:grpSp>
            <p:nvGrpSpPr>
              <p:cNvPr id="436" name="Group 435"/>
              <p:cNvGrpSpPr/>
              <p:nvPr/>
            </p:nvGrpSpPr>
            <p:grpSpPr>
              <a:xfrm>
                <a:off x="1446433" y="1615776"/>
                <a:ext cx="274320" cy="982134"/>
                <a:chOff x="2692399" y="2184397"/>
                <a:chExt cx="274320" cy="982134"/>
              </a:xfrm>
            </p:grpSpPr>
            <p:sp>
              <p:nvSpPr>
                <p:cNvPr id="441" name="Oval 440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442" name="Rectangle 441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437" name="Teardrop 436"/>
              <p:cNvSpPr/>
              <p:nvPr/>
            </p:nvSpPr>
            <p:spPr bwMode="auto">
              <a:xfrm>
                <a:off x="1414123" y="1571676"/>
                <a:ext cx="175524" cy="127198"/>
              </a:xfrm>
              <a:prstGeom prst="teardrop">
                <a:avLst>
                  <a:gd name="adj" fmla="val 89157"/>
                </a:avLst>
              </a:prstGeom>
              <a:solidFill>
                <a:schemeClr val="bg2">
                  <a:lumMod val="20000"/>
                  <a:lumOff val="80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438" name="Teardrop 437"/>
              <p:cNvSpPr/>
              <p:nvPr/>
            </p:nvSpPr>
            <p:spPr bwMode="auto">
              <a:xfrm rot="16200000">
                <a:off x="1601742" y="1532925"/>
                <a:ext cx="127198" cy="204700"/>
              </a:xfrm>
              <a:prstGeom prst="teardrop">
                <a:avLst>
                  <a:gd name="adj" fmla="val 89157"/>
                </a:avLst>
              </a:prstGeom>
              <a:solidFill>
                <a:schemeClr val="bg2">
                  <a:lumMod val="20000"/>
                  <a:lumOff val="80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439" name="Rounded Rectangle 438"/>
              <p:cNvSpPr/>
              <p:nvPr/>
            </p:nvSpPr>
            <p:spPr bwMode="auto">
              <a:xfrm>
                <a:off x="1597000" y="1703314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440" name="Rounded Rectangle 439"/>
              <p:cNvSpPr/>
              <p:nvPr/>
            </p:nvSpPr>
            <p:spPr bwMode="auto">
              <a:xfrm>
                <a:off x="1474881" y="1703314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435" name="TextBox 434"/>
            <p:cNvSpPr txBox="1"/>
            <p:nvPr/>
          </p:nvSpPr>
          <p:spPr>
            <a:xfrm>
              <a:off x="5275665" y="1920693"/>
              <a:ext cx="440075" cy="34624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0.6</a:t>
              </a:r>
            </a:p>
          </p:txBody>
        </p:sp>
      </p:grpSp>
      <p:grpSp>
        <p:nvGrpSpPr>
          <p:cNvPr id="443" name="Group 442"/>
          <p:cNvGrpSpPr/>
          <p:nvPr/>
        </p:nvGrpSpPr>
        <p:grpSpPr>
          <a:xfrm>
            <a:off x="7755749" y="3170580"/>
            <a:ext cx="586767" cy="1309512"/>
            <a:chOff x="5527235" y="2492898"/>
            <a:chExt cx="440075" cy="982134"/>
          </a:xfrm>
        </p:grpSpPr>
        <p:grpSp>
          <p:nvGrpSpPr>
            <p:cNvPr id="444" name="Group 443"/>
            <p:cNvGrpSpPr/>
            <p:nvPr/>
          </p:nvGrpSpPr>
          <p:grpSpPr>
            <a:xfrm>
              <a:off x="5600427" y="2492898"/>
              <a:ext cx="274320" cy="982134"/>
              <a:chOff x="2368178" y="2124654"/>
              <a:chExt cx="274320" cy="982134"/>
            </a:xfrm>
          </p:grpSpPr>
          <p:grpSp>
            <p:nvGrpSpPr>
              <p:cNvPr id="446" name="Group 445"/>
              <p:cNvGrpSpPr/>
              <p:nvPr/>
            </p:nvGrpSpPr>
            <p:grpSpPr>
              <a:xfrm>
                <a:off x="2368178" y="2124654"/>
                <a:ext cx="274320" cy="982134"/>
                <a:chOff x="2692399" y="2184397"/>
                <a:chExt cx="274320" cy="982134"/>
              </a:xfrm>
            </p:grpSpPr>
            <p:sp>
              <p:nvSpPr>
                <p:cNvPr id="459" name="Oval 458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460" name="Rectangle 459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447" name="Group 446"/>
              <p:cNvGrpSpPr/>
              <p:nvPr/>
            </p:nvGrpSpPr>
            <p:grpSpPr>
              <a:xfrm>
                <a:off x="2368178" y="2240639"/>
                <a:ext cx="274320" cy="113533"/>
                <a:chOff x="1237102" y="1657048"/>
                <a:chExt cx="1598445" cy="433900"/>
              </a:xfrm>
            </p:grpSpPr>
            <p:grpSp>
              <p:nvGrpSpPr>
                <p:cNvPr id="448" name="Group 447"/>
                <p:cNvGrpSpPr/>
                <p:nvPr/>
              </p:nvGrpSpPr>
              <p:grpSpPr>
                <a:xfrm>
                  <a:off x="1517980" y="1688757"/>
                  <a:ext cx="1070783" cy="402191"/>
                  <a:chOff x="1517980" y="1688757"/>
                  <a:chExt cx="1070783" cy="402191"/>
                </a:xfrm>
              </p:grpSpPr>
              <p:sp>
                <p:nvSpPr>
                  <p:cNvPr id="453" name="Oval 452"/>
                  <p:cNvSpPr/>
                  <p:nvPr/>
                </p:nvSpPr>
                <p:spPr bwMode="auto">
                  <a:xfrm>
                    <a:off x="1577545" y="1688757"/>
                    <a:ext cx="955589" cy="39475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1867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454" name="Rectangle 453"/>
                  <p:cNvSpPr/>
                  <p:nvPr/>
                </p:nvSpPr>
                <p:spPr bwMode="auto">
                  <a:xfrm>
                    <a:off x="2399539" y="1688757"/>
                    <a:ext cx="189224" cy="394750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1867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455" name="Rectangle 454"/>
                  <p:cNvSpPr/>
                  <p:nvPr/>
                </p:nvSpPr>
                <p:spPr bwMode="auto">
                  <a:xfrm>
                    <a:off x="1517980" y="1696198"/>
                    <a:ext cx="189224" cy="394750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1867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cxnSp>
                <p:nvCxnSpPr>
                  <p:cNvPr id="456" name="Straight Connector 455"/>
                  <p:cNvCxnSpPr/>
                  <p:nvPr/>
                </p:nvCxnSpPr>
                <p:spPr bwMode="auto">
                  <a:xfrm>
                    <a:off x="1820562" y="182056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3">
                        <a:lumMod val="20000"/>
                        <a:lumOff val="80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457" name="Straight Connector 456"/>
                  <p:cNvCxnSpPr/>
                  <p:nvPr/>
                </p:nvCxnSpPr>
                <p:spPr bwMode="auto">
                  <a:xfrm>
                    <a:off x="1820562" y="188613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3">
                        <a:lumMod val="20000"/>
                        <a:lumOff val="80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458" name="Straight Connector 457"/>
                  <p:cNvCxnSpPr/>
                  <p:nvPr/>
                </p:nvCxnSpPr>
                <p:spPr bwMode="auto">
                  <a:xfrm>
                    <a:off x="1820562" y="1956487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3">
                        <a:lumMod val="20000"/>
                        <a:lumOff val="80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cxnSp>
              <p:nvCxnSpPr>
                <p:cNvPr id="449" name="Straight Connector 448"/>
                <p:cNvCxnSpPr/>
                <p:nvPr/>
              </p:nvCxnSpPr>
              <p:spPr bwMode="auto">
                <a:xfrm flipV="1">
                  <a:off x="2327280" y="1688757"/>
                  <a:ext cx="508267" cy="65902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450" name="Straight Connector 449"/>
                <p:cNvCxnSpPr/>
                <p:nvPr/>
              </p:nvCxnSpPr>
              <p:spPr bwMode="auto">
                <a:xfrm flipV="1">
                  <a:off x="2347874" y="1750301"/>
                  <a:ext cx="487673" cy="27353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451" name="Straight Connector 450"/>
                <p:cNvCxnSpPr/>
                <p:nvPr/>
              </p:nvCxnSpPr>
              <p:spPr bwMode="auto">
                <a:xfrm flipH="1" flipV="1">
                  <a:off x="1237102" y="1657048"/>
                  <a:ext cx="524826" cy="9325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452" name="Straight Connector 451"/>
                <p:cNvCxnSpPr/>
                <p:nvPr/>
              </p:nvCxnSpPr>
              <p:spPr bwMode="auto">
                <a:xfrm flipH="1" flipV="1">
                  <a:off x="1237102" y="1750301"/>
                  <a:ext cx="533063" cy="26917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</p:grpSp>
        <p:sp>
          <p:nvSpPr>
            <p:cNvPr id="445" name="TextBox 444"/>
            <p:cNvSpPr txBox="1"/>
            <p:nvPr/>
          </p:nvSpPr>
          <p:spPr>
            <a:xfrm>
              <a:off x="5527235" y="2966933"/>
              <a:ext cx="440075" cy="34624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0.7</a:t>
              </a:r>
            </a:p>
          </p:txBody>
        </p:sp>
      </p:grpSp>
      <p:grpSp>
        <p:nvGrpSpPr>
          <p:cNvPr id="461" name="Group 460"/>
          <p:cNvGrpSpPr/>
          <p:nvPr/>
        </p:nvGrpSpPr>
        <p:grpSpPr>
          <a:xfrm>
            <a:off x="8993615" y="3170580"/>
            <a:ext cx="586767" cy="1309512"/>
            <a:chOff x="4886854" y="2700228"/>
            <a:chExt cx="440075" cy="982134"/>
          </a:xfrm>
        </p:grpSpPr>
        <p:grpSp>
          <p:nvGrpSpPr>
            <p:cNvPr id="462" name="Group 461"/>
            <p:cNvGrpSpPr/>
            <p:nvPr/>
          </p:nvGrpSpPr>
          <p:grpSpPr>
            <a:xfrm>
              <a:off x="4970918" y="2700228"/>
              <a:ext cx="274320" cy="982134"/>
              <a:chOff x="2692399" y="2184397"/>
              <a:chExt cx="274320" cy="982134"/>
            </a:xfrm>
            <a:solidFill>
              <a:schemeClr val="accent4"/>
            </a:solidFill>
          </p:grpSpPr>
          <p:sp>
            <p:nvSpPr>
              <p:cNvPr id="465" name="Oval 464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466" name="Rectangle 465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463" name="Chord 462"/>
            <p:cNvSpPr/>
            <p:nvPr/>
          </p:nvSpPr>
          <p:spPr bwMode="auto">
            <a:xfrm rot="17528077">
              <a:off x="5043014" y="2752290"/>
              <a:ext cx="169420" cy="155677"/>
            </a:xfrm>
            <a:prstGeom prst="chord">
              <a:avLst>
                <a:gd name="adj1" fmla="val 5544771"/>
                <a:gd name="adj2" fmla="val 13532001"/>
              </a:avLst>
            </a:prstGeom>
            <a:solidFill>
              <a:schemeClr val="accent3">
                <a:lumMod val="20000"/>
                <a:lumOff val="80000"/>
              </a:schemeClr>
            </a:solidFill>
            <a:ln w="28575" cap="flat" cmpd="sng" algn="ctr">
              <a:solidFill>
                <a:schemeClr val="accent3">
                  <a:lumMod val="20000"/>
                  <a:lumOff val="8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464" name="TextBox 463"/>
            <p:cNvSpPr txBox="1"/>
            <p:nvPr/>
          </p:nvSpPr>
          <p:spPr>
            <a:xfrm>
              <a:off x="4886854" y="3189083"/>
              <a:ext cx="440075" cy="34624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0.8</a:t>
              </a:r>
            </a:p>
          </p:txBody>
        </p:sp>
      </p:grpSp>
      <p:sp>
        <p:nvSpPr>
          <p:cNvPr id="482" name="Oval 481"/>
          <p:cNvSpPr/>
          <p:nvPr/>
        </p:nvSpPr>
        <p:spPr bwMode="auto">
          <a:xfrm>
            <a:off x="10403845" y="3170581"/>
            <a:ext cx="365760" cy="36576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sp>
        <p:nvSpPr>
          <p:cNvPr id="483" name="Rectangle 482"/>
          <p:cNvSpPr/>
          <p:nvPr/>
        </p:nvSpPr>
        <p:spPr bwMode="auto">
          <a:xfrm>
            <a:off x="10428682" y="3644715"/>
            <a:ext cx="316089" cy="83537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sp>
        <p:nvSpPr>
          <p:cNvPr id="476" name="Oval 475"/>
          <p:cNvSpPr/>
          <p:nvPr/>
        </p:nvSpPr>
        <p:spPr bwMode="auto">
          <a:xfrm>
            <a:off x="10481746" y="3336291"/>
            <a:ext cx="218660" cy="13771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sp>
        <p:nvSpPr>
          <p:cNvPr id="477" name="Rectangle 476"/>
          <p:cNvSpPr/>
          <p:nvPr/>
        </p:nvSpPr>
        <p:spPr bwMode="auto">
          <a:xfrm>
            <a:off x="10669836" y="3336291"/>
            <a:ext cx="43299" cy="1377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sp>
        <p:nvSpPr>
          <p:cNvPr id="478" name="Rectangle 477"/>
          <p:cNvSpPr/>
          <p:nvPr/>
        </p:nvSpPr>
        <p:spPr bwMode="auto">
          <a:xfrm>
            <a:off x="10468116" y="3338887"/>
            <a:ext cx="43299" cy="1377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cxnSp>
        <p:nvCxnSpPr>
          <p:cNvPr id="479" name="Straight Connector 478"/>
          <p:cNvCxnSpPr/>
          <p:nvPr/>
        </p:nvCxnSpPr>
        <p:spPr bwMode="auto">
          <a:xfrm>
            <a:off x="10537354" y="3382275"/>
            <a:ext cx="102732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accent3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80" name="Straight Connector 479"/>
          <p:cNvCxnSpPr/>
          <p:nvPr/>
        </p:nvCxnSpPr>
        <p:spPr bwMode="auto">
          <a:xfrm>
            <a:off x="10537354" y="3405151"/>
            <a:ext cx="102732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accent3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81" name="Straight Connector 480"/>
          <p:cNvCxnSpPr/>
          <p:nvPr/>
        </p:nvCxnSpPr>
        <p:spPr bwMode="auto">
          <a:xfrm>
            <a:off x="10537354" y="3429695"/>
            <a:ext cx="102732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accent3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70" name="Straight Connector 469"/>
          <p:cNvCxnSpPr/>
          <p:nvPr/>
        </p:nvCxnSpPr>
        <p:spPr bwMode="auto">
          <a:xfrm flipV="1">
            <a:off x="10653303" y="3336291"/>
            <a:ext cx="116303" cy="22992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471" name="Picture 470"/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10643538" y="3303881"/>
            <a:ext cx="265975" cy="265975"/>
          </a:xfrm>
          <a:prstGeom prst="rect">
            <a:avLst/>
          </a:prstGeom>
        </p:spPr>
      </p:pic>
      <p:cxnSp>
        <p:nvCxnSpPr>
          <p:cNvPr id="472" name="Straight Connector 471"/>
          <p:cNvCxnSpPr/>
          <p:nvPr/>
        </p:nvCxnSpPr>
        <p:spPr bwMode="auto">
          <a:xfrm flipV="1">
            <a:off x="10658015" y="3357762"/>
            <a:ext cx="111591" cy="95429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73" name="Straight Connector 472"/>
          <p:cNvCxnSpPr/>
          <p:nvPr/>
        </p:nvCxnSpPr>
        <p:spPr bwMode="auto">
          <a:xfrm flipH="1" flipV="1">
            <a:off x="10403846" y="3325229"/>
            <a:ext cx="120092" cy="32535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74" name="Straight Connector 473"/>
          <p:cNvCxnSpPr/>
          <p:nvPr/>
        </p:nvCxnSpPr>
        <p:spPr bwMode="auto">
          <a:xfrm flipH="1" flipV="1">
            <a:off x="10403846" y="3357762"/>
            <a:ext cx="121977" cy="93908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75" name="TextBox 474"/>
          <p:cNvSpPr txBox="1"/>
          <p:nvPr/>
        </p:nvSpPr>
        <p:spPr>
          <a:xfrm>
            <a:off x="10297358" y="3846266"/>
            <a:ext cx="586767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0.9</a:t>
            </a:r>
          </a:p>
        </p:txBody>
      </p:sp>
      <p:cxnSp>
        <p:nvCxnSpPr>
          <p:cNvPr id="484" name="Straight Connector 483"/>
          <p:cNvCxnSpPr/>
          <p:nvPr/>
        </p:nvCxnSpPr>
        <p:spPr bwMode="auto">
          <a:xfrm>
            <a:off x="1571343" y="2610170"/>
            <a:ext cx="0" cy="513817"/>
          </a:xfrm>
          <a:prstGeom prst="line">
            <a:avLst/>
          </a:prstGeom>
          <a:solidFill>
            <a:schemeClr val="accent1"/>
          </a:solidFill>
          <a:ln w="57150" cap="rnd" cmpd="sng" algn="ctr">
            <a:solidFill>
              <a:schemeClr val="accent6">
                <a:lumMod val="40000"/>
                <a:lumOff val="60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485" name="Straight Connector 484"/>
          <p:cNvCxnSpPr/>
          <p:nvPr/>
        </p:nvCxnSpPr>
        <p:spPr bwMode="auto">
          <a:xfrm>
            <a:off x="2863336" y="2610170"/>
            <a:ext cx="0" cy="513817"/>
          </a:xfrm>
          <a:prstGeom prst="line">
            <a:avLst/>
          </a:prstGeom>
          <a:solidFill>
            <a:schemeClr val="accent1"/>
          </a:solidFill>
          <a:ln w="57150" cap="rnd" cmpd="sng" algn="ctr">
            <a:solidFill>
              <a:schemeClr val="accent6">
                <a:lumMod val="40000"/>
                <a:lumOff val="60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486" name="Straight Connector 485"/>
          <p:cNvCxnSpPr/>
          <p:nvPr/>
        </p:nvCxnSpPr>
        <p:spPr bwMode="auto">
          <a:xfrm>
            <a:off x="4103765" y="2610170"/>
            <a:ext cx="0" cy="513817"/>
          </a:xfrm>
          <a:prstGeom prst="line">
            <a:avLst/>
          </a:prstGeom>
          <a:solidFill>
            <a:schemeClr val="accent1"/>
          </a:solidFill>
          <a:ln w="57150" cap="rnd" cmpd="sng" algn="ctr">
            <a:solidFill>
              <a:schemeClr val="accent6">
                <a:lumMod val="40000"/>
                <a:lumOff val="60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487" name="Straight Connector 486"/>
          <p:cNvCxnSpPr/>
          <p:nvPr/>
        </p:nvCxnSpPr>
        <p:spPr bwMode="auto">
          <a:xfrm>
            <a:off x="5420040" y="2610170"/>
            <a:ext cx="0" cy="513817"/>
          </a:xfrm>
          <a:prstGeom prst="line">
            <a:avLst/>
          </a:prstGeom>
          <a:solidFill>
            <a:schemeClr val="accent1"/>
          </a:solidFill>
          <a:ln w="57150" cap="rnd" cmpd="sng" algn="ctr">
            <a:solidFill>
              <a:schemeClr val="accent6">
                <a:lumMod val="40000"/>
                <a:lumOff val="60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488" name="Straight Connector 487"/>
          <p:cNvCxnSpPr/>
          <p:nvPr/>
        </p:nvCxnSpPr>
        <p:spPr bwMode="auto">
          <a:xfrm>
            <a:off x="6725659" y="2610170"/>
            <a:ext cx="0" cy="513817"/>
          </a:xfrm>
          <a:prstGeom prst="line">
            <a:avLst/>
          </a:prstGeom>
          <a:solidFill>
            <a:schemeClr val="accent1"/>
          </a:solidFill>
          <a:ln w="57150" cap="rnd" cmpd="sng" algn="ctr">
            <a:solidFill>
              <a:schemeClr val="accent6">
                <a:lumMod val="40000"/>
                <a:lumOff val="60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489" name="Straight Connector 488"/>
          <p:cNvCxnSpPr/>
          <p:nvPr/>
        </p:nvCxnSpPr>
        <p:spPr bwMode="auto">
          <a:xfrm>
            <a:off x="8051649" y="2610170"/>
            <a:ext cx="0" cy="513817"/>
          </a:xfrm>
          <a:prstGeom prst="line">
            <a:avLst/>
          </a:prstGeom>
          <a:solidFill>
            <a:schemeClr val="accent1"/>
          </a:solidFill>
          <a:ln w="57150" cap="rnd" cmpd="sng" algn="ctr">
            <a:solidFill>
              <a:schemeClr val="accent6">
                <a:lumMod val="40000"/>
                <a:lumOff val="60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490" name="Straight Connector 489"/>
          <p:cNvCxnSpPr/>
          <p:nvPr/>
        </p:nvCxnSpPr>
        <p:spPr bwMode="auto">
          <a:xfrm>
            <a:off x="9303463" y="2610170"/>
            <a:ext cx="0" cy="513817"/>
          </a:xfrm>
          <a:prstGeom prst="line">
            <a:avLst/>
          </a:prstGeom>
          <a:solidFill>
            <a:schemeClr val="accent1"/>
          </a:solidFill>
          <a:ln w="57150" cap="rnd" cmpd="sng" algn="ctr">
            <a:solidFill>
              <a:schemeClr val="accent6">
                <a:lumMod val="40000"/>
                <a:lumOff val="60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491" name="Straight Connector 490"/>
          <p:cNvCxnSpPr/>
          <p:nvPr/>
        </p:nvCxnSpPr>
        <p:spPr bwMode="auto">
          <a:xfrm>
            <a:off x="10603691" y="2610170"/>
            <a:ext cx="0" cy="513817"/>
          </a:xfrm>
          <a:prstGeom prst="line">
            <a:avLst/>
          </a:prstGeom>
          <a:solidFill>
            <a:schemeClr val="accent1"/>
          </a:solidFill>
          <a:ln w="57150" cap="rnd" cmpd="sng" algn="ctr">
            <a:solidFill>
              <a:schemeClr val="accent6">
                <a:lumMod val="40000"/>
                <a:lumOff val="60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pic>
        <p:nvPicPr>
          <p:cNvPr id="171" name="Picture 170"/>
          <p:cNvPicPr>
            <a:picLocks noChangeAspect="1"/>
          </p:cNvPicPr>
          <p:nvPr/>
        </p:nvPicPr>
        <p:blipFill>
          <a:blip r:embed="rId7">
            <a:lum bright="70000" contrast="-70000"/>
          </a:blip>
          <a:stretch>
            <a:fillRect/>
          </a:stretch>
        </p:blipFill>
        <p:spPr>
          <a:xfrm>
            <a:off x="7745686" y="1067761"/>
            <a:ext cx="567343" cy="474984"/>
          </a:xfrm>
          <a:prstGeom prst="rect">
            <a:avLst/>
          </a:prstGeom>
        </p:spPr>
      </p:pic>
      <p:sp>
        <p:nvSpPr>
          <p:cNvPr id="177" name="Title 4"/>
          <p:cNvSpPr txBox="1">
            <a:spLocks/>
          </p:cNvSpPr>
          <p:nvPr/>
        </p:nvSpPr>
        <p:spPr>
          <a:xfrm>
            <a:off x="126492" y="-229134"/>
            <a:ext cx="533219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Imbalance between exposures</a:t>
            </a:r>
          </a:p>
        </p:txBody>
      </p:sp>
    </p:spTree>
    <p:extLst>
      <p:ext uri="{BB962C8B-B14F-4D97-AF65-F5344CB8AC3E}">
        <p14:creationId xmlns:p14="http://schemas.microsoft.com/office/powerpoint/2010/main" val="20604707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8" name="Group 317"/>
          <p:cNvGrpSpPr/>
          <p:nvPr/>
        </p:nvGrpSpPr>
        <p:grpSpPr>
          <a:xfrm>
            <a:off x="1248734" y="1194457"/>
            <a:ext cx="586767" cy="1309512"/>
            <a:chOff x="1986246" y="1325314"/>
            <a:chExt cx="440075" cy="982134"/>
          </a:xfrm>
        </p:grpSpPr>
        <p:grpSp>
          <p:nvGrpSpPr>
            <p:cNvPr id="319" name="Group 318"/>
            <p:cNvGrpSpPr/>
            <p:nvPr/>
          </p:nvGrpSpPr>
          <p:grpSpPr>
            <a:xfrm>
              <a:off x="2092152" y="1325314"/>
              <a:ext cx="274320" cy="982134"/>
              <a:chOff x="2092152" y="1325314"/>
              <a:chExt cx="274320" cy="982134"/>
            </a:xfrm>
          </p:grpSpPr>
          <p:grpSp>
            <p:nvGrpSpPr>
              <p:cNvPr id="321" name="Group 320"/>
              <p:cNvGrpSpPr/>
              <p:nvPr/>
            </p:nvGrpSpPr>
            <p:grpSpPr>
              <a:xfrm>
                <a:off x="2092152" y="1325314"/>
                <a:ext cx="274320" cy="982134"/>
                <a:chOff x="2692399" y="2184397"/>
                <a:chExt cx="274320" cy="982134"/>
              </a:xfrm>
            </p:grpSpPr>
            <p:sp>
              <p:nvSpPr>
                <p:cNvPr id="323" name="Oval 322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24" name="Rectangle 323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322" name="Heart 321"/>
              <p:cNvSpPr/>
              <p:nvPr/>
            </p:nvSpPr>
            <p:spPr bwMode="auto">
              <a:xfrm>
                <a:off x="2195831" y="1732032"/>
                <a:ext cx="130205" cy="128094"/>
              </a:xfrm>
              <a:prstGeom prst="hear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320" name="TextBox 319"/>
            <p:cNvSpPr txBox="1"/>
            <p:nvPr/>
          </p:nvSpPr>
          <p:spPr>
            <a:xfrm>
              <a:off x="1986246" y="1896566"/>
              <a:ext cx="440075" cy="34624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0.1</a:t>
              </a:r>
            </a:p>
          </p:txBody>
        </p:sp>
      </p:grpSp>
      <p:grpSp>
        <p:nvGrpSpPr>
          <p:cNvPr id="325" name="Group 324"/>
          <p:cNvGrpSpPr/>
          <p:nvPr/>
        </p:nvGrpSpPr>
        <p:grpSpPr>
          <a:xfrm>
            <a:off x="2550589" y="1194457"/>
            <a:ext cx="642079" cy="1309512"/>
            <a:chOff x="2443590" y="1046266"/>
            <a:chExt cx="481559" cy="982134"/>
          </a:xfrm>
        </p:grpSpPr>
        <p:grpSp>
          <p:nvGrpSpPr>
            <p:cNvPr id="326" name="Group 325"/>
            <p:cNvGrpSpPr/>
            <p:nvPr/>
          </p:nvGrpSpPr>
          <p:grpSpPr>
            <a:xfrm>
              <a:off x="2443590" y="1046266"/>
              <a:ext cx="440075" cy="982134"/>
              <a:chOff x="2443590" y="1046266"/>
              <a:chExt cx="440075" cy="982134"/>
            </a:xfrm>
          </p:grpSpPr>
          <p:grpSp>
            <p:nvGrpSpPr>
              <p:cNvPr id="328" name="Group 327"/>
              <p:cNvGrpSpPr/>
              <p:nvPr/>
            </p:nvGrpSpPr>
            <p:grpSpPr>
              <a:xfrm>
                <a:off x="2538850" y="1046266"/>
                <a:ext cx="274320" cy="982134"/>
                <a:chOff x="2692399" y="2184397"/>
                <a:chExt cx="274320" cy="982134"/>
              </a:xfrm>
            </p:grpSpPr>
            <p:sp>
              <p:nvSpPr>
                <p:cNvPr id="330" name="Oval 329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31" name="Rectangle 330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329" name="TextBox 328"/>
              <p:cNvSpPr txBox="1"/>
              <p:nvPr/>
            </p:nvSpPr>
            <p:spPr>
              <a:xfrm>
                <a:off x="2443590" y="1527056"/>
                <a:ext cx="440075" cy="346249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accent6">
                        <a:lumMod val="50000"/>
                      </a:schemeClr>
                    </a:solidFill>
                  </a:rPr>
                  <a:t>0.2</a:t>
                </a:r>
              </a:p>
            </p:txBody>
          </p:sp>
        </p:grpSp>
        <p:pic>
          <p:nvPicPr>
            <p:cNvPr id="327" name="Picture 326"/>
            <p:cNvPicPr>
              <a:picLocks noChangeAspect="1"/>
            </p:cNvPicPr>
            <p:nvPr/>
          </p:nvPicPr>
          <p:blipFill>
            <a:blip r:embed="rId3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2725668" y="1134639"/>
              <a:ext cx="199481" cy="199481"/>
            </a:xfrm>
            <a:prstGeom prst="rect">
              <a:avLst/>
            </a:prstGeom>
          </p:spPr>
        </p:pic>
      </p:grpSp>
      <p:grpSp>
        <p:nvGrpSpPr>
          <p:cNvPr id="332" name="Group 331"/>
          <p:cNvGrpSpPr/>
          <p:nvPr/>
        </p:nvGrpSpPr>
        <p:grpSpPr>
          <a:xfrm>
            <a:off x="3801100" y="1019829"/>
            <a:ext cx="606810" cy="1484139"/>
            <a:chOff x="1046783" y="2062413"/>
            <a:chExt cx="455108" cy="1113104"/>
          </a:xfrm>
        </p:grpSpPr>
        <p:grpSp>
          <p:nvGrpSpPr>
            <p:cNvPr id="333" name="Group 332"/>
            <p:cNvGrpSpPr/>
            <p:nvPr/>
          </p:nvGrpSpPr>
          <p:grpSpPr>
            <a:xfrm>
              <a:off x="1072446" y="2193383"/>
              <a:ext cx="429445" cy="982134"/>
              <a:chOff x="1072446" y="2193383"/>
              <a:chExt cx="429445" cy="982134"/>
            </a:xfrm>
          </p:grpSpPr>
          <p:grpSp>
            <p:nvGrpSpPr>
              <p:cNvPr id="335" name="Group 334"/>
              <p:cNvGrpSpPr/>
              <p:nvPr/>
            </p:nvGrpSpPr>
            <p:grpSpPr>
              <a:xfrm>
                <a:off x="1152243" y="2193383"/>
                <a:ext cx="274320" cy="982134"/>
                <a:chOff x="2692399" y="2184397"/>
                <a:chExt cx="274320" cy="982134"/>
              </a:xfrm>
            </p:grpSpPr>
            <p:sp>
              <p:nvSpPr>
                <p:cNvPr id="337" name="Oval 336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38" name="Rectangle 337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336" name="TextBox 335"/>
              <p:cNvSpPr txBox="1"/>
              <p:nvPr/>
            </p:nvSpPr>
            <p:spPr>
              <a:xfrm>
                <a:off x="1072446" y="2673073"/>
                <a:ext cx="429445" cy="346249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accent6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0.2</a:t>
                </a:r>
              </a:p>
            </p:txBody>
          </p:sp>
        </p:grpSp>
        <p:pic>
          <p:nvPicPr>
            <p:cNvPr id="334" name="Picture 333"/>
            <p:cNvPicPr>
              <a:picLocks noChangeAspect="1"/>
            </p:cNvPicPr>
            <p:nvPr/>
          </p:nvPicPr>
          <p:blipFill>
            <a:blip r:embed="rId4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40000" contras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046783" y="2062413"/>
              <a:ext cx="393016" cy="309936"/>
            </a:xfrm>
            <a:prstGeom prst="rect">
              <a:avLst/>
            </a:prstGeom>
          </p:spPr>
        </p:pic>
      </p:grpSp>
      <p:grpSp>
        <p:nvGrpSpPr>
          <p:cNvPr id="339" name="Group 338"/>
          <p:cNvGrpSpPr/>
          <p:nvPr/>
        </p:nvGrpSpPr>
        <p:grpSpPr>
          <a:xfrm>
            <a:off x="5146328" y="1194458"/>
            <a:ext cx="621293" cy="1309512"/>
            <a:chOff x="2369299" y="2282762"/>
            <a:chExt cx="465970" cy="982134"/>
          </a:xfrm>
        </p:grpSpPr>
        <p:grpSp>
          <p:nvGrpSpPr>
            <p:cNvPr id="340" name="Group 339"/>
            <p:cNvGrpSpPr/>
            <p:nvPr/>
          </p:nvGrpSpPr>
          <p:grpSpPr>
            <a:xfrm>
              <a:off x="2460869" y="2282762"/>
              <a:ext cx="374400" cy="982134"/>
              <a:chOff x="587671" y="2548983"/>
              <a:chExt cx="374400" cy="982134"/>
            </a:xfrm>
          </p:grpSpPr>
          <p:grpSp>
            <p:nvGrpSpPr>
              <p:cNvPr id="342" name="Group 341"/>
              <p:cNvGrpSpPr/>
              <p:nvPr/>
            </p:nvGrpSpPr>
            <p:grpSpPr>
              <a:xfrm>
                <a:off x="587671" y="2548983"/>
                <a:ext cx="274320" cy="982134"/>
                <a:chOff x="2692399" y="2184397"/>
                <a:chExt cx="274320" cy="982134"/>
              </a:xfrm>
            </p:grpSpPr>
            <p:sp>
              <p:nvSpPr>
                <p:cNvPr id="346" name="Oval 345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47" name="Rectangle 346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pic>
            <p:nvPicPr>
              <p:cNvPr id="343" name="Picture 342"/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762590" y="2650430"/>
                <a:ext cx="199481" cy="199481"/>
              </a:xfrm>
              <a:prstGeom prst="rect">
                <a:avLst/>
              </a:prstGeom>
            </p:spPr>
          </p:pic>
          <p:sp>
            <p:nvSpPr>
              <p:cNvPr id="344" name="Rounded Rectangle 343"/>
              <p:cNvSpPr/>
              <p:nvPr/>
            </p:nvSpPr>
            <p:spPr bwMode="auto">
              <a:xfrm>
                <a:off x="741028" y="2633271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345" name="Rounded Rectangle 344"/>
              <p:cNvSpPr/>
              <p:nvPr/>
            </p:nvSpPr>
            <p:spPr bwMode="auto">
              <a:xfrm>
                <a:off x="618909" y="2633271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341" name="TextBox 340"/>
            <p:cNvSpPr txBox="1"/>
            <p:nvPr/>
          </p:nvSpPr>
          <p:spPr>
            <a:xfrm>
              <a:off x="2369299" y="2750694"/>
              <a:ext cx="440075" cy="34624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50000"/>
                    </a:schemeClr>
                  </a:solidFill>
                </a:rPr>
                <a:t>0.3</a:t>
              </a:r>
            </a:p>
          </p:txBody>
        </p:sp>
      </p:grpSp>
      <p:grpSp>
        <p:nvGrpSpPr>
          <p:cNvPr id="348" name="Group 347"/>
          <p:cNvGrpSpPr/>
          <p:nvPr/>
        </p:nvGrpSpPr>
        <p:grpSpPr>
          <a:xfrm>
            <a:off x="6443706" y="1135656"/>
            <a:ext cx="586767" cy="1368312"/>
            <a:chOff x="1351526" y="1571676"/>
            <a:chExt cx="440075" cy="1026234"/>
          </a:xfrm>
        </p:grpSpPr>
        <p:grpSp>
          <p:nvGrpSpPr>
            <p:cNvPr id="349" name="Group 348"/>
            <p:cNvGrpSpPr/>
            <p:nvPr/>
          </p:nvGrpSpPr>
          <p:grpSpPr>
            <a:xfrm>
              <a:off x="1414123" y="1571676"/>
              <a:ext cx="353568" cy="1026234"/>
              <a:chOff x="1414123" y="1571676"/>
              <a:chExt cx="353568" cy="1026234"/>
            </a:xfrm>
          </p:grpSpPr>
          <p:grpSp>
            <p:nvGrpSpPr>
              <p:cNvPr id="351" name="Group 350"/>
              <p:cNvGrpSpPr/>
              <p:nvPr/>
            </p:nvGrpSpPr>
            <p:grpSpPr>
              <a:xfrm>
                <a:off x="1446433" y="1615776"/>
                <a:ext cx="274320" cy="982134"/>
                <a:chOff x="2692399" y="2184397"/>
                <a:chExt cx="274320" cy="982134"/>
              </a:xfrm>
            </p:grpSpPr>
            <p:sp>
              <p:nvSpPr>
                <p:cNvPr id="356" name="Oval 355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57" name="Rectangle 356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352" name="Teardrop 351"/>
              <p:cNvSpPr/>
              <p:nvPr/>
            </p:nvSpPr>
            <p:spPr bwMode="auto">
              <a:xfrm>
                <a:off x="1414123" y="1571676"/>
                <a:ext cx="175524" cy="127198"/>
              </a:xfrm>
              <a:prstGeom prst="teardrop">
                <a:avLst>
                  <a:gd name="adj" fmla="val 89157"/>
                </a:avLst>
              </a:prstGeom>
              <a:solidFill>
                <a:schemeClr val="tx2">
                  <a:lumMod val="10000"/>
                  <a:lumOff val="90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353" name="Teardrop 352"/>
              <p:cNvSpPr/>
              <p:nvPr/>
            </p:nvSpPr>
            <p:spPr bwMode="auto">
              <a:xfrm rot="16200000">
                <a:off x="1601742" y="1532925"/>
                <a:ext cx="127198" cy="204700"/>
              </a:xfrm>
              <a:prstGeom prst="teardrop">
                <a:avLst>
                  <a:gd name="adj" fmla="val 89157"/>
                </a:avLst>
              </a:prstGeom>
              <a:solidFill>
                <a:schemeClr val="tx2">
                  <a:lumMod val="10000"/>
                  <a:lumOff val="90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354" name="Rounded Rectangle 353"/>
              <p:cNvSpPr/>
              <p:nvPr/>
            </p:nvSpPr>
            <p:spPr bwMode="auto">
              <a:xfrm>
                <a:off x="1597000" y="1703314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355" name="Rounded Rectangle 354"/>
              <p:cNvSpPr/>
              <p:nvPr/>
            </p:nvSpPr>
            <p:spPr bwMode="auto">
              <a:xfrm>
                <a:off x="1474881" y="1703314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350" name="TextBox 349"/>
            <p:cNvSpPr txBox="1"/>
            <p:nvPr/>
          </p:nvSpPr>
          <p:spPr>
            <a:xfrm>
              <a:off x="1351526" y="2117189"/>
              <a:ext cx="440075" cy="34624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0.6</a:t>
              </a:r>
            </a:p>
          </p:txBody>
        </p:sp>
      </p:grpSp>
      <p:grpSp>
        <p:nvGrpSpPr>
          <p:cNvPr id="358" name="Group 357"/>
          <p:cNvGrpSpPr/>
          <p:nvPr/>
        </p:nvGrpSpPr>
        <p:grpSpPr>
          <a:xfrm>
            <a:off x="7760827" y="1194456"/>
            <a:ext cx="586767" cy="1309512"/>
            <a:chOff x="1735907" y="2460562"/>
            <a:chExt cx="440075" cy="982134"/>
          </a:xfrm>
        </p:grpSpPr>
        <p:grpSp>
          <p:nvGrpSpPr>
            <p:cNvPr id="359" name="Group 358"/>
            <p:cNvGrpSpPr/>
            <p:nvPr/>
          </p:nvGrpSpPr>
          <p:grpSpPr>
            <a:xfrm>
              <a:off x="1826164" y="2460562"/>
              <a:ext cx="274320" cy="982134"/>
              <a:chOff x="2368178" y="2124654"/>
              <a:chExt cx="274320" cy="982134"/>
            </a:xfrm>
          </p:grpSpPr>
          <p:grpSp>
            <p:nvGrpSpPr>
              <p:cNvPr id="361" name="Group 360"/>
              <p:cNvGrpSpPr/>
              <p:nvPr/>
            </p:nvGrpSpPr>
            <p:grpSpPr>
              <a:xfrm>
                <a:off x="2368178" y="2124654"/>
                <a:ext cx="274320" cy="982134"/>
                <a:chOff x="2692399" y="2184397"/>
                <a:chExt cx="274320" cy="982134"/>
              </a:xfrm>
            </p:grpSpPr>
            <p:sp>
              <p:nvSpPr>
                <p:cNvPr id="374" name="Oval 373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75" name="Rectangle 374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362" name="Group 361"/>
              <p:cNvGrpSpPr/>
              <p:nvPr/>
            </p:nvGrpSpPr>
            <p:grpSpPr>
              <a:xfrm>
                <a:off x="2368178" y="2240639"/>
                <a:ext cx="274320" cy="113533"/>
                <a:chOff x="1237102" y="1657048"/>
                <a:chExt cx="1598445" cy="433900"/>
              </a:xfrm>
            </p:grpSpPr>
            <p:grpSp>
              <p:nvGrpSpPr>
                <p:cNvPr id="363" name="Group 362"/>
                <p:cNvGrpSpPr/>
                <p:nvPr/>
              </p:nvGrpSpPr>
              <p:grpSpPr>
                <a:xfrm>
                  <a:off x="1517980" y="1688757"/>
                  <a:ext cx="1070783" cy="402191"/>
                  <a:chOff x="1517980" y="1688757"/>
                  <a:chExt cx="1070783" cy="402191"/>
                </a:xfrm>
              </p:grpSpPr>
              <p:sp>
                <p:nvSpPr>
                  <p:cNvPr id="368" name="Oval 367"/>
                  <p:cNvSpPr/>
                  <p:nvPr/>
                </p:nvSpPr>
                <p:spPr bwMode="auto">
                  <a:xfrm>
                    <a:off x="1577545" y="1688757"/>
                    <a:ext cx="955589" cy="39475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1867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69" name="Rectangle 368"/>
                  <p:cNvSpPr/>
                  <p:nvPr/>
                </p:nvSpPr>
                <p:spPr bwMode="auto">
                  <a:xfrm>
                    <a:off x="2399539" y="1688757"/>
                    <a:ext cx="189224" cy="394750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1867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70" name="Rectangle 369"/>
                  <p:cNvSpPr/>
                  <p:nvPr/>
                </p:nvSpPr>
                <p:spPr bwMode="auto">
                  <a:xfrm>
                    <a:off x="1517980" y="1696198"/>
                    <a:ext cx="189224" cy="394750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1867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cxnSp>
                <p:nvCxnSpPr>
                  <p:cNvPr id="371" name="Straight Connector 370"/>
                  <p:cNvCxnSpPr/>
                  <p:nvPr/>
                </p:nvCxnSpPr>
                <p:spPr bwMode="auto">
                  <a:xfrm>
                    <a:off x="1820562" y="182056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3">
                        <a:lumMod val="20000"/>
                        <a:lumOff val="80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372" name="Straight Connector 371"/>
                  <p:cNvCxnSpPr/>
                  <p:nvPr/>
                </p:nvCxnSpPr>
                <p:spPr bwMode="auto">
                  <a:xfrm>
                    <a:off x="1820562" y="188613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3">
                        <a:lumMod val="20000"/>
                        <a:lumOff val="80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373" name="Straight Connector 372"/>
                  <p:cNvCxnSpPr/>
                  <p:nvPr/>
                </p:nvCxnSpPr>
                <p:spPr bwMode="auto">
                  <a:xfrm>
                    <a:off x="1820562" y="1956487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3">
                        <a:lumMod val="20000"/>
                        <a:lumOff val="80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cxnSp>
              <p:nvCxnSpPr>
                <p:cNvPr id="364" name="Straight Connector 363"/>
                <p:cNvCxnSpPr/>
                <p:nvPr/>
              </p:nvCxnSpPr>
              <p:spPr bwMode="auto">
                <a:xfrm flipV="1">
                  <a:off x="2327280" y="1688757"/>
                  <a:ext cx="508267" cy="65902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65" name="Straight Connector 364"/>
                <p:cNvCxnSpPr/>
                <p:nvPr/>
              </p:nvCxnSpPr>
              <p:spPr bwMode="auto">
                <a:xfrm flipV="1">
                  <a:off x="2347874" y="1750301"/>
                  <a:ext cx="487673" cy="27353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66" name="Straight Connector 365"/>
                <p:cNvCxnSpPr/>
                <p:nvPr/>
              </p:nvCxnSpPr>
              <p:spPr bwMode="auto">
                <a:xfrm flipH="1" flipV="1">
                  <a:off x="1237102" y="1657048"/>
                  <a:ext cx="524826" cy="9325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67" name="Straight Connector 366"/>
                <p:cNvCxnSpPr/>
                <p:nvPr/>
              </p:nvCxnSpPr>
              <p:spPr bwMode="auto">
                <a:xfrm flipH="1" flipV="1">
                  <a:off x="1237102" y="1750301"/>
                  <a:ext cx="533063" cy="26917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</p:grpSp>
        <p:sp>
          <p:nvSpPr>
            <p:cNvPr id="360" name="TextBox 359"/>
            <p:cNvSpPr txBox="1"/>
            <p:nvPr/>
          </p:nvSpPr>
          <p:spPr>
            <a:xfrm>
              <a:off x="1735907" y="2944992"/>
              <a:ext cx="440075" cy="34624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0.7</a:t>
              </a:r>
            </a:p>
          </p:txBody>
        </p:sp>
      </p:grpSp>
      <p:grpSp>
        <p:nvGrpSpPr>
          <p:cNvPr id="376" name="Group 375"/>
          <p:cNvGrpSpPr/>
          <p:nvPr/>
        </p:nvGrpSpPr>
        <p:grpSpPr>
          <a:xfrm>
            <a:off x="9011813" y="1194456"/>
            <a:ext cx="586767" cy="1309512"/>
            <a:chOff x="504793" y="2548983"/>
            <a:chExt cx="440075" cy="982134"/>
          </a:xfrm>
        </p:grpSpPr>
        <p:grpSp>
          <p:nvGrpSpPr>
            <p:cNvPr id="377" name="Group 376"/>
            <p:cNvGrpSpPr/>
            <p:nvPr/>
          </p:nvGrpSpPr>
          <p:grpSpPr>
            <a:xfrm>
              <a:off x="504793" y="2548983"/>
              <a:ext cx="440075" cy="982134"/>
              <a:chOff x="504793" y="2548983"/>
              <a:chExt cx="440075" cy="982134"/>
            </a:xfrm>
          </p:grpSpPr>
          <p:grpSp>
            <p:nvGrpSpPr>
              <p:cNvPr id="379" name="Group 378"/>
              <p:cNvGrpSpPr/>
              <p:nvPr/>
            </p:nvGrpSpPr>
            <p:grpSpPr>
              <a:xfrm>
                <a:off x="587671" y="2548983"/>
                <a:ext cx="274320" cy="982134"/>
                <a:chOff x="2692399" y="2184397"/>
                <a:chExt cx="274320" cy="982134"/>
              </a:xfrm>
            </p:grpSpPr>
            <p:sp>
              <p:nvSpPr>
                <p:cNvPr id="381" name="Oval 380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82" name="Rectangle 381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380" name="TextBox 379"/>
              <p:cNvSpPr txBox="1"/>
              <p:nvPr/>
            </p:nvSpPr>
            <p:spPr>
              <a:xfrm>
                <a:off x="504793" y="3025115"/>
                <a:ext cx="440075" cy="346249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accent6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0.8</a:t>
                </a:r>
              </a:p>
            </p:txBody>
          </p:sp>
        </p:grpSp>
        <p:pic>
          <p:nvPicPr>
            <p:cNvPr id="378" name="Picture 377"/>
            <p:cNvPicPr>
              <a:picLocks noChangeAspect="1"/>
            </p:cNvPicPr>
            <p:nvPr/>
          </p:nvPicPr>
          <p:blipFill>
            <a:blip r:embed="rId6">
              <a:lum bright="70000" contrast="-70000"/>
            </a:blip>
            <a:stretch>
              <a:fillRect/>
            </a:stretch>
          </p:blipFill>
          <p:spPr>
            <a:xfrm flipH="1">
              <a:off x="559622" y="2646386"/>
              <a:ext cx="311724" cy="140065"/>
            </a:xfrm>
            <a:prstGeom prst="rect">
              <a:avLst/>
            </a:prstGeom>
          </p:spPr>
        </p:pic>
      </p:grpSp>
      <p:grpSp>
        <p:nvGrpSpPr>
          <p:cNvPr id="383" name="Group 382"/>
          <p:cNvGrpSpPr/>
          <p:nvPr/>
        </p:nvGrpSpPr>
        <p:grpSpPr>
          <a:xfrm>
            <a:off x="10318273" y="1194456"/>
            <a:ext cx="619491" cy="1309512"/>
            <a:chOff x="574479" y="1141172"/>
            <a:chExt cx="464618" cy="982134"/>
          </a:xfrm>
        </p:grpSpPr>
        <p:grpSp>
          <p:nvGrpSpPr>
            <p:cNvPr id="384" name="Group 383"/>
            <p:cNvGrpSpPr/>
            <p:nvPr/>
          </p:nvGrpSpPr>
          <p:grpSpPr>
            <a:xfrm>
              <a:off x="659847" y="1141172"/>
              <a:ext cx="274320" cy="982134"/>
              <a:chOff x="2692399" y="2184397"/>
              <a:chExt cx="274320" cy="982134"/>
            </a:xfrm>
          </p:grpSpPr>
          <p:sp>
            <p:nvSpPr>
              <p:cNvPr id="398" name="Oval 397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399" name="Rectangle 398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grpSp>
          <p:nvGrpSpPr>
            <p:cNvPr id="385" name="Group 384"/>
            <p:cNvGrpSpPr/>
            <p:nvPr/>
          </p:nvGrpSpPr>
          <p:grpSpPr>
            <a:xfrm>
              <a:off x="708050" y="1265454"/>
              <a:ext cx="183764" cy="105236"/>
              <a:chOff x="1517980" y="1688757"/>
              <a:chExt cx="1070783" cy="402191"/>
            </a:xfrm>
          </p:grpSpPr>
          <p:sp>
            <p:nvSpPr>
              <p:cNvPr id="392" name="Oval 391"/>
              <p:cNvSpPr/>
              <p:nvPr/>
            </p:nvSpPr>
            <p:spPr bwMode="auto">
              <a:xfrm>
                <a:off x="1577545" y="1688757"/>
                <a:ext cx="955589" cy="39475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393" name="Rectangle 392"/>
              <p:cNvSpPr/>
              <p:nvPr/>
            </p:nvSpPr>
            <p:spPr bwMode="auto">
              <a:xfrm>
                <a:off x="2399539" y="1688757"/>
                <a:ext cx="189224" cy="394750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394" name="Rectangle 393"/>
              <p:cNvSpPr/>
              <p:nvPr/>
            </p:nvSpPr>
            <p:spPr bwMode="auto">
              <a:xfrm>
                <a:off x="1517980" y="1696198"/>
                <a:ext cx="189224" cy="394750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cxnSp>
            <p:nvCxnSpPr>
              <p:cNvPr id="395" name="Straight Connector 394"/>
              <p:cNvCxnSpPr/>
              <p:nvPr/>
            </p:nvCxnSpPr>
            <p:spPr bwMode="auto">
              <a:xfrm>
                <a:off x="1820562" y="1820562"/>
                <a:ext cx="448962" cy="0"/>
              </a:xfrm>
              <a:prstGeom prst="line">
                <a:avLst/>
              </a:prstGeom>
              <a:solidFill>
                <a:schemeClr val="accent1"/>
              </a:solidFill>
              <a:ln w="6350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96" name="Straight Connector 395"/>
              <p:cNvCxnSpPr/>
              <p:nvPr/>
            </p:nvCxnSpPr>
            <p:spPr bwMode="auto">
              <a:xfrm>
                <a:off x="1820562" y="1886132"/>
                <a:ext cx="448962" cy="0"/>
              </a:xfrm>
              <a:prstGeom prst="line">
                <a:avLst/>
              </a:prstGeom>
              <a:solidFill>
                <a:schemeClr val="accent1"/>
              </a:solidFill>
              <a:ln w="6350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97" name="Straight Connector 396"/>
              <p:cNvCxnSpPr/>
              <p:nvPr/>
            </p:nvCxnSpPr>
            <p:spPr bwMode="auto">
              <a:xfrm>
                <a:off x="1820562" y="1956487"/>
                <a:ext cx="448962" cy="0"/>
              </a:xfrm>
              <a:prstGeom prst="line">
                <a:avLst/>
              </a:prstGeom>
              <a:solidFill>
                <a:schemeClr val="accent1"/>
              </a:solidFill>
              <a:ln w="6350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cxnSp>
          <p:nvCxnSpPr>
            <p:cNvPr id="386" name="Straight Connector 385"/>
            <p:cNvCxnSpPr/>
            <p:nvPr/>
          </p:nvCxnSpPr>
          <p:spPr bwMode="auto">
            <a:xfrm flipV="1">
              <a:off x="846940" y="1265454"/>
              <a:ext cx="87227" cy="17244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pic>
          <p:nvPicPr>
            <p:cNvPr id="387" name="Picture 386"/>
            <p:cNvPicPr>
              <a:picLocks noChangeAspect="1"/>
            </p:cNvPicPr>
            <p:nvPr/>
          </p:nvPicPr>
          <p:blipFill>
            <a:blip r:embed="rId3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839616" y="1241146"/>
              <a:ext cx="199481" cy="199481"/>
            </a:xfrm>
            <a:prstGeom prst="rect">
              <a:avLst/>
            </a:prstGeom>
          </p:spPr>
        </p:pic>
        <p:cxnSp>
          <p:nvCxnSpPr>
            <p:cNvPr id="388" name="Straight Connector 387"/>
            <p:cNvCxnSpPr/>
            <p:nvPr/>
          </p:nvCxnSpPr>
          <p:spPr bwMode="auto">
            <a:xfrm flipV="1">
              <a:off x="850474" y="1281557"/>
              <a:ext cx="83693" cy="71572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89" name="Straight Connector 388"/>
            <p:cNvCxnSpPr/>
            <p:nvPr/>
          </p:nvCxnSpPr>
          <p:spPr bwMode="auto">
            <a:xfrm flipH="1" flipV="1">
              <a:off x="659847" y="1257157"/>
              <a:ext cx="90069" cy="24401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90" name="Straight Connector 389"/>
            <p:cNvCxnSpPr/>
            <p:nvPr/>
          </p:nvCxnSpPr>
          <p:spPr bwMode="auto">
            <a:xfrm flipH="1" flipV="1">
              <a:off x="659847" y="1281557"/>
              <a:ext cx="91483" cy="70431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91" name="TextBox 390"/>
            <p:cNvSpPr txBox="1"/>
            <p:nvPr/>
          </p:nvSpPr>
          <p:spPr>
            <a:xfrm>
              <a:off x="574479" y="1606129"/>
              <a:ext cx="440075" cy="34624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50000"/>
                    </a:schemeClr>
                  </a:solidFill>
                </a:rPr>
                <a:t>0.9</a:t>
              </a:r>
            </a:p>
          </p:txBody>
        </p:sp>
      </p:grpSp>
      <p:grpSp>
        <p:nvGrpSpPr>
          <p:cNvPr id="400" name="Group 399"/>
          <p:cNvGrpSpPr/>
          <p:nvPr/>
        </p:nvGrpSpPr>
        <p:grpSpPr>
          <a:xfrm>
            <a:off x="1303644" y="3170581"/>
            <a:ext cx="572593" cy="1309512"/>
            <a:chOff x="6123576" y="2289538"/>
            <a:chExt cx="429445" cy="982134"/>
          </a:xfrm>
        </p:grpSpPr>
        <p:grpSp>
          <p:nvGrpSpPr>
            <p:cNvPr id="401" name="Group 400"/>
            <p:cNvGrpSpPr/>
            <p:nvPr/>
          </p:nvGrpSpPr>
          <p:grpSpPr>
            <a:xfrm>
              <a:off x="6187190" y="2289538"/>
              <a:ext cx="274320" cy="982134"/>
              <a:chOff x="2692399" y="2184397"/>
              <a:chExt cx="274320" cy="982134"/>
            </a:xfrm>
            <a:solidFill>
              <a:schemeClr val="accent4"/>
            </a:solidFill>
          </p:grpSpPr>
          <p:sp>
            <p:nvSpPr>
              <p:cNvPr id="406" name="Oval 405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407" name="Rectangle 406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402" name="Lightning Bolt 401"/>
            <p:cNvSpPr/>
            <p:nvPr/>
          </p:nvSpPr>
          <p:spPr bwMode="auto">
            <a:xfrm>
              <a:off x="6297928" y="2322183"/>
              <a:ext cx="57556" cy="81810"/>
            </a:xfrm>
            <a:prstGeom prst="lightningBol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2700" cap="flat" cmpd="sng" algn="ctr">
              <a:solidFill>
                <a:schemeClr val="accent3">
                  <a:lumMod val="20000"/>
                  <a:lumOff val="8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403" name="TextBox 402"/>
            <p:cNvSpPr txBox="1"/>
            <p:nvPr/>
          </p:nvSpPr>
          <p:spPr>
            <a:xfrm>
              <a:off x="6123576" y="2790693"/>
              <a:ext cx="429445" cy="34624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0.1</a:t>
              </a:r>
            </a:p>
          </p:txBody>
        </p:sp>
        <p:sp>
          <p:nvSpPr>
            <p:cNvPr id="404" name="Oval 403"/>
            <p:cNvSpPr/>
            <p:nvPr/>
          </p:nvSpPr>
          <p:spPr bwMode="auto">
            <a:xfrm>
              <a:off x="6341991" y="2385857"/>
              <a:ext cx="91440" cy="91440"/>
            </a:xfrm>
            <a:prstGeom prst="ellipse">
              <a:avLst/>
            </a:prstGeom>
            <a:noFill/>
            <a:ln w="12700" cap="flat" cmpd="sng" algn="ctr">
              <a:solidFill>
                <a:schemeClr val="accent3">
                  <a:lumMod val="20000"/>
                  <a:lumOff val="8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405" name="Oval 404"/>
            <p:cNvSpPr/>
            <p:nvPr/>
          </p:nvSpPr>
          <p:spPr bwMode="auto">
            <a:xfrm>
              <a:off x="6224679" y="2385857"/>
              <a:ext cx="91440" cy="91440"/>
            </a:xfrm>
            <a:prstGeom prst="ellipse">
              <a:avLst/>
            </a:prstGeom>
            <a:noFill/>
            <a:ln w="12700" cap="flat" cmpd="sng" algn="ctr">
              <a:solidFill>
                <a:schemeClr val="accent3">
                  <a:lumMod val="20000"/>
                  <a:lumOff val="8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408" name="Group 407"/>
          <p:cNvGrpSpPr/>
          <p:nvPr/>
        </p:nvGrpSpPr>
        <p:grpSpPr>
          <a:xfrm>
            <a:off x="2602055" y="3170581"/>
            <a:ext cx="586767" cy="1309512"/>
            <a:chOff x="6493470" y="3205812"/>
            <a:chExt cx="440075" cy="982134"/>
          </a:xfrm>
        </p:grpSpPr>
        <p:grpSp>
          <p:nvGrpSpPr>
            <p:cNvPr id="409" name="Group 408"/>
            <p:cNvGrpSpPr/>
            <p:nvPr/>
          </p:nvGrpSpPr>
          <p:grpSpPr>
            <a:xfrm>
              <a:off x="6493470" y="3205812"/>
              <a:ext cx="440075" cy="982134"/>
              <a:chOff x="6493470" y="3205812"/>
              <a:chExt cx="440075" cy="982134"/>
            </a:xfrm>
          </p:grpSpPr>
          <p:grpSp>
            <p:nvGrpSpPr>
              <p:cNvPr id="413" name="Group 412"/>
              <p:cNvGrpSpPr/>
              <p:nvPr/>
            </p:nvGrpSpPr>
            <p:grpSpPr>
              <a:xfrm>
                <a:off x="6552961" y="3205812"/>
                <a:ext cx="274320" cy="982134"/>
                <a:chOff x="2692399" y="2184397"/>
                <a:chExt cx="274320" cy="982134"/>
              </a:xfrm>
              <a:solidFill>
                <a:schemeClr val="accent4"/>
              </a:solidFill>
            </p:grpSpPr>
            <p:sp>
              <p:nvSpPr>
                <p:cNvPr id="415" name="Oval 414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416" name="Rectangle 415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414" name="TextBox 413"/>
              <p:cNvSpPr txBox="1"/>
              <p:nvPr/>
            </p:nvSpPr>
            <p:spPr>
              <a:xfrm>
                <a:off x="6493470" y="3670227"/>
                <a:ext cx="440075" cy="346249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accent6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0.2</a:t>
                </a:r>
              </a:p>
            </p:txBody>
          </p:sp>
        </p:grpSp>
        <p:pic>
          <p:nvPicPr>
            <p:cNvPr id="410" name="Picture 409"/>
            <p:cNvPicPr>
              <a:picLocks noChangeAspect="1"/>
            </p:cNvPicPr>
            <p:nvPr/>
          </p:nvPicPr>
          <p:blipFill>
            <a:blip r:embed="rId6">
              <a:lum bright="70000" contrast="-70000"/>
            </a:blip>
            <a:stretch>
              <a:fillRect/>
            </a:stretch>
          </p:blipFill>
          <p:spPr>
            <a:xfrm flipH="1">
              <a:off x="6534259" y="3315536"/>
              <a:ext cx="311724" cy="140065"/>
            </a:xfrm>
            <a:prstGeom prst="rect">
              <a:avLst/>
            </a:prstGeom>
            <a:ln>
              <a:noFill/>
            </a:ln>
          </p:spPr>
        </p:pic>
        <p:sp>
          <p:nvSpPr>
            <p:cNvPr id="411" name="Rounded Rectangle 410"/>
            <p:cNvSpPr/>
            <p:nvPr/>
          </p:nvSpPr>
          <p:spPr bwMode="auto">
            <a:xfrm>
              <a:off x="6698589" y="3241160"/>
              <a:ext cx="98700" cy="61674"/>
            </a:xfrm>
            <a:prstGeom prst="roundRect">
              <a:avLst/>
            </a:prstGeom>
            <a:noFill/>
            <a:ln w="12700" cap="flat" cmpd="sng" algn="ctr">
              <a:solidFill>
                <a:schemeClr val="accent3">
                  <a:lumMod val="20000"/>
                  <a:lumOff val="8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412" name="Rounded Rectangle 411"/>
            <p:cNvSpPr/>
            <p:nvPr/>
          </p:nvSpPr>
          <p:spPr bwMode="auto">
            <a:xfrm>
              <a:off x="6576470" y="3241160"/>
              <a:ext cx="98700" cy="61674"/>
            </a:xfrm>
            <a:prstGeom prst="roundRect">
              <a:avLst/>
            </a:prstGeom>
            <a:noFill/>
            <a:ln w="12700" cap="flat" cmpd="sng" algn="ctr">
              <a:solidFill>
                <a:schemeClr val="accent3">
                  <a:lumMod val="20000"/>
                  <a:lumOff val="8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417" name="Group 416"/>
          <p:cNvGrpSpPr/>
          <p:nvPr/>
        </p:nvGrpSpPr>
        <p:grpSpPr>
          <a:xfrm>
            <a:off x="3793105" y="3080378"/>
            <a:ext cx="613177" cy="1399714"/>
            <a:chOff x="6966521" y="2595951"/>
            <a:chExt cx="459883" cy="1049786"/>
          </a:xfrm>
        </p:grpSpPr>
        <p:grpSp>
          <p:nvGrpSpPr>
            <p:cNvPr id="418" name="Group 417"/>
            <p:cNvGrpSpPr/>
            <p:nvPr/>
          </p:nvGrpSpPr>
          <p:grpSpPr>
            <a:xfrm>
              <a:off x="6986329" y="2663603"/>
              <a:ext cx="440075" cy="982134"/>
              <a:chOff x="6986329" y="2663603"/>
              <a:chExt cx="440075" cy="982134"/>
            </a:xfrm>
          </p:grpSpPr>
          <p:grpSp>
            <p:nvGrpSpPr>
              <p:cNvPr id="420" name="Group 419"/>
              <p:cNvGrpSpPr/>
              <p:nvPr/>
            </p:nvGrpSpPr>
            <p:grpSpPr>
              <a:xfrm>
                <a:off x="7070554" y="2663603"/>
                <a:ext cx="274320" cy="982134"/>
                <a:chOff x="2692399" y="2184397"/>
                <a:chExt cx="274320" cy="982134"/>
              </a:xfrm>
              <a:solidFill>
                <a:schemeClr val="accent4"/>
              </a:solidFill>
            </p:grpSpPr>
            <p:sp>
              <p:nvSpPr>
                <p:cNvPr id="422" name="Oval 421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423" name="Rectangle 422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421" name="TextBox 420"/>
              <p:cNvSpPr txBox="1"/>
              <p:nvPr/>
            </p:nvSpPr>
            <p:spPr>
              <a:xfrm>
                <a:off x="6986329" y="3160744"/>
                <a:ext cx="440075" cy="346249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accent6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0.2</a:t>
                </a:r>
                <a:endParaRPr lang="en-US" sz="2400" dirty="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</p:txBody>
          </p:sp>
        </p:grpSp>
        <p:pic>
          <p:nvPicPr>
            <p:cNvPr id="419" name="Picture 418"/>
            <p:cNvPicPr>
              <a:picLocks noChangeAspect="1"/>
            </p:cNvPicPr>
            <p:nvPr/>
          </p:nvPicPr>
          <p:blipFill>
            <a:blip r:embed="rId7">
              <a:lum bright="70000" contrast="-70000"/>
            </a:blip>
            <a:stretch>
              <a:fillRect/>
            </a:stretch>
          </p:blipFill>
          <p:spPr>
            <a:xfrm>
              <a:off x="6966521" y="2595951"/>
              <a:ext cx="425507" cy="356238"/>
            </a:xfrm>
            <a:prstGeom prst="rect">
              <a:avLst/>
            </a:prstGeom>
          </p:spPr>
        </p:pic>
      </p:grpSp>
      <p:grpSp>
        <p:nvGrpSpPr>
          <p:cNvPr id="424" name="Group 423"/>
          <p:cNvGrpSpPr/>
          <p:nvPr/>
        </p:nvGrpSpPr>
        <p:grpSpPr>
          <a:xfrm>
            <a:off x="5131249" y="3170582"/>
            <a:ext cx="592275" cy="1309512"/>
            <a:chOff x="7105323" y="1332018"/>
            <a:chExt cx="444206" cy="982134"/>
          </a:xfrm>
        </p:grpSpPr>
        <p:grpSp>
          <p:nvGrpSpPr>
            <p:cNvPr id="425" name="Group 424"/>
            <p:cNvGrpSpPr/>
            <p:nvPr/>
          </p:nvGrpSpPr>
          <p:grpSpPr>
            <a:xfrm>
              <a:off x="7175129" y="1332018"/>
              <a:ext cx="374400" cy="982134"/>
              <a:chOff x="587671" y="2548983"/>
              <a:chExt cx="374400" cy="982134"/>
            </a:xfrm>
          </p:grpSpPr>
          <p:grpSp>
            <p:nvGrpSpPr>
              <p:cNvPr id="427" name="Group 426"/>
              <p:cNvGrpSpPr/>
              <p:nvPr/>
            </p:nvGrpSpPr>
            <p:grpSpPr>
              <a:xfrm>
                <a:off x="587671" y="2548983"/>
                <a:ext cx="274320" cy="982134"/>
                <a:chOff x="2692399" y="2184397"/>
                <a:chExt cx="274320" cy="982134"/>
              </a:xfrm>
            </p:grpSpPr>
            <p:sp>
              <p:nvSpPr>
                <p:cNvPr id="431" name="Oval 430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432" name="Rectangle 431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pic>
            <p:nvPicPr>
              <p:cNvPr id="428" name="Picture 427"/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762590" y="2650430"/>
                <a:ext cx="199481" cy="199481"/>
              </a:xfrm>
              <a:prstGeom prst="rect">
                <a:avLst/>
              </a:prstGeom>
            </p:spPr>
          </p:pic>
          <p:sp>
            <p:nvSpPr>
              <p:cNvPr id="429" name="Rounded Rectangle 428"/>
              <p:cNvSpPr/>
              <p:nvPr/>
            </p:nvSpPr>
            <p:spPr bwMode="auto">
              <a:xfrm>
                <a:off x="741028" y="2633271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430" name="Rounded Rectangle 429"/>
              <p:cNvSpPr/>
              <p:nvPr/>
            </p:nvSpPr>
            <p:spPr bwMode="auto">
              <a:xfrm>
                <a:off x="618909" y="2633271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426" name="TextBox 425"/>
            <p:cNvSpPr txBox="1"/>
            <p:nvPr/>
          </p:nvSpPr>
          <p:spPr>
            <a:xfrm>
              <a:off x="7105323" y="1815606"/>
              <a:ext cx="440075" cy="34624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50000"/>
                    </a:schemeClr>
                  </a:solidFill>
                </a:rPr>
                <a:t>0.3</a:t>
              </a:r>
            </a:p>
          </p:txBody>
        </p:sp>
      </p:grpSp>
      <p:grpSp>
        <p:nvGrpSpPr>
          <p:cNvPr id="433" name="Group 432"/>
          <p:cNvGrpSpPr/>
          <p:nvPr/>
        </p:nvGrpSpPr>
        <p:grpSpPr>
          <a:xfrm>
            <a:off x="6474763" y="3111781"/>
            <a:ext cx="586767" cy="1368312"/>
            <a:chOff x="5275665" y="1375098"/>
            <a:chExt cx="440075" cy="1026234"/>
          </a:xfrm>
        </p:grpSpPr>
        <p:grpSp>
          <p:nvGrpSpPr>
            <p:cNvPr id="434" name="Group 433"/>
            <p:cNvGrpSpPr/>
            <p:nvPr/>
          </p:nvGrpSpPr>
          <p:grpSpPr>
            <a:xfrm>
              <a:off x="5305142" y="1375098"/>
              <a:ext cx="353568" cy="1026234"/>
              <a:chOff x="1414123" y="1571676"/>
              <a:chExt cx="353568" cy="1026234"/>
            </a:xfrm>
          </p:grpSpPr>
          <p:grpSp>
            <p:nvGrpSpPr>
              <p:cNvPr id="436" name="Group 435"/>
              <p:cNvGrpSpPr/>
              <p:nvPr/>
            </p:nvGrpSpPr>
            <p:grpSpPr>
              <a:xfrm>
                <a:off x="1446433" y="1615776"/>
                <a:ext cx="274320" cy="982134"/>
                <a:chOff x="2692399" y="2184397"/>
                <a:chExt cx="274320" cy="982134"/>
              </a:xfrm>
            </p:grpSpPr>
            <p:sp>
              <p:nvSpPr>
                <p:cNvPr id="441" name="Oval 440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442" name="Rectangle 441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437" name="Teardrop 436"/>
              <p:cNvSpPr/>
              <p:nvPr/>
            </p:nvSpPr>
            <p:spPr bwMode="auto">
              <a:xfrm>
                <a:off x="1414123" y="1571676"/>
                <a:ext cx="175524" cy="127198"/>
              </a:xfrm>
              <a:prstGeom prst="teardrop">
                <a:avLst>
                  <a:gd name="adj" fmla="val 89157"/>
                </a:avLst>
              </a:prstGeom>
              <a:solidFill>
                <a:schemeClr val="bg2">
                  <a:lumMod val="20000"/>
                  <a:lumOff val="80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438" name="Teardrop 437"/>
              <p:cNvSpPr/>
              <p:nvPr/>
            </p:nvSpPr>
            <p:spPr bwMode="auto">
              <a:xfrm rot="16200000">
                <a:off x="1601742" y="1532925"/>
                <a:ext cx="127198" cy="204700"/>
              </a:xfrm>
              <a:prstGeom prst="teardrop">
                <a:avLst>
                  <a:gd name="adj" fmla="val 89157"/>
                </a:avLst>
              </a:prstGeom>
              <a:solidFill>
                <a:schemeClr val="bg2">
                  <a:lumMod val="20000"/>
                  <a:lumOff val="80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439" name="Rounded Rectangle 438"/>
              <p:cNvSpPr/>
              <p:nvPr/>
            </p:nvSpPr>
            <p:spPr bwMode="auto">
              <a:xfrm>
                <a:off x="1597000" y="1703314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440" name="Rounded Rectangle 439"/>
              <p:cNvSpPr/>
              <p:nvPr/>
            </p:nvSpPr>
            <p:spPr bwMode="auto">
              <a:xfrm>
                <a:off x="1474881" y="1703314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435" name="TextBox 434"/>
            <p:cNvSpPr txBox="1"/>
            <p:nvPr/>
          </p:nvSpPr>
          <p:spPr>
            <a:xfrm>
              <a:off x="5275665" y="1920693"/>
              <a:ext cx="440075" cy="34624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0.6</a:t>
              </a:r>
            </a:p>
          </p:txBody>
        </p:sp>
      </p:grpSp>
      <p:grpSp>
        <p:nvGrpSpPr>
          <p:cNvPr id="443" name="Group 442"/>
          <p:cNvGrpSpPr/>
          <p:nvPr/>
        </p:nvGrpSpPr>
        <p:grpSpPr>
          <a:xfrm>
            <a:off x="7755749" y="3170580"/>
            <a:ext cx="586767" cy="1309512"/>
            <a:chOff x="5527235" y="2492898"/>
            <a:chExt cx="440075" cy="982134"/>
          </a:xfrm>
        </p:grpSpPr>
        <p:grpSp>
          <p:nvGrpSpPr>
            <p:cNvPr id="444" name="Group 443"/>
            <p:cNvGrpSpPr/>
            <p:nvPr/>
          </p:nvGrpSpPr>
          <p:grpSpPr>
            <a:xfrm>
              <a:off x="5600427" y="2492898"/>
              <a:ext cx="274320" cy="982134"/>
              <a:chOff x="2368178" y="2124654"/>
              <a:chExt cx="274320" cy="982134"/>
            </a:xfrm>
          </p:grpSpPr>
          <p:grpSp>
            <p:nvGrpSpPr>
              <p:cNvPr id="446" name="Group 445"/>
              <p:cNvGrpSpPr/>
              <p:nvPr/>
            </p:nvGrpSpPr>
            <p:grpSpPr>
              <a:xfrm>
                <a:off x="2368178" y="2124654"/>
                <a:ext cx="274320" cy="982134"/>
                <a:chOff x="2692399" y="2184397"/>
                <a:chExt cx="274320" cy="982134"/>
              </a:xfrm>
            </p:grpSpPr>
            <p:sp>
              <p:nvSpPr>
                <p:cNvPr id="459" name="Oval 458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460" name="Rectangle 459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447" name="Group 446"/>
              <p:cNvGrpSpPr/>
              <p:nvPr/>
            </p:nvGrpSpPr>
            <p:grpSpPr>
              <a:xfrm>
                <a:off x="2368178" y="2240639"/>
                <a:ext cx="274320" cy="113533"/>
                <a:chOff x="1237102" y="1657048"/>
                <a:chExt cx="1598445" cy="433900"/>
              </a:xfrm>
            </p:grpSpPr>
            <p:grpSp>
              <p:nvGrpSpPr>
                <p:cNvPr id="448" name="Group 447"/>
                <p:cNvGrpSpPr/>
                <p:nvPr/>
              </p:nvGrpSpPr>
              <p:grpSpPr>
                <a:xfrm>
                  <a:off x="1517980" y="1688757"/>
                  <a:ext cx="1070783" cy="402191"/>
                  <a:chOff x="1517980" y="1688757"/>
                  <a:chExt cx="1070783" cy="402191"/>
                </a:xfrm>
              </p:grpSpPr>
              <p:sp>
                <p:nvSpPr>
                  <p:cNvPr id="453" name="Oval 452"/>
                  <p:cNvSpPr/>
                  <p:nvPr/>
                </p:nvSpPr>
                <p:spPr bwMode="auto">
                  <a:xfrm>
                    <a:off x="1577545" y="1688757"/>
                    <a:ext cx="955589" cy="39475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1867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454" name="Rectangle 453"/>
                  <p:cNvSpPr/>
                  <p:nvPr/>
                </p:nvSpPr>
                <p:spPr bwMode="auto">
                  <a:xfrm>
                    <a:off x="2399539" y="1688757"/>
                    <a:ext cx="189224" cy="394750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1867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455" name="Rectangle 454"/>
                  <p:cNvSpPr/>
                  <p:nvPr/>
                </p:nvSpPr>
                <p:spPr bwMode="auto">
                  <a:xfrm>
                    <a:off x="1517980" y="1696198"/>
                    <a:ext cx="189224" cy="394750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1867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cxnSp>
                <p:nvCxnSpPr>
                  <p:cNvPr id="456" name="Straight Connector 455"/>
                  <p:cNvCxnSpPr/>
                  <p:nvPr/>
                </p:nvCxnSpPr>
                <p:spPr bwMode="auto">
                  <a:xfrm>
                    <a:off x="1820562" y="182056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3">
                        <a:lumMod val="20000"/>
                        <a:lumOff val="80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457" name="Straight Connector 456"/>
                  <p:cNvCxnSpPr/>
                  <p:nvPr/>
                </p:nvCxnSpPr>
                <p:spPr bwMode="auto">
                  <a:xfrm>
                    <a:off x="1820562" y="188613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3">
                        <a:lumMod val="20000"/>
                        <a:lumOff val="80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458" name="Straight Connector 457"/>
                  <p:cNvCxnSpPr/>
                  <p:nvPr/>
                </p:nvCxnSpPr>
                <p:spPr bwMode="auto">
                  <a:xfrm>
                    <a:off x="1820562" y="1956487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3">
                        <a:lumMod val="20000"/>
                        <a:lumOff val="80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cxnSp>
              <p:nvCxnSpPr>
                <p:cNvPr id="449" name="Straight Connector 448"/>
                <p:cNvCxnSpPr/>
                <p:nvPr/>
              </p:nvCxnSpPr>
              <p:spPr bwMode="auto">
                <a:xfrm flipV="1">
                  <a:off x="2327280" y="1688757"/>
                  <a:ext cx="508267" cy="65902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450" name="Straight Connector 449"/>
                <p:cNvCxnSpPr/>
                <p:nvPr/>
              </p:nvCxnSpPr>
              <p:spPr bwMode="auto">
                <a:xfrm flipV="1">
                  <a:off x="2347874" y="1750301"/>
                  <a:ext cx="487673" cy="27353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451" name="Straight Connector 450"/>
                <p:cNvCxnSpPr/>
                <p:nvPr/>
              </p:nvCxnSpPr>
              <p:spPr bwMode="auto">
                <a:xfrm flipH="1" flipV="1">
                  <a:off x="1237102" y="1657048"/>
                  <a:ext cx="524826" cy="9325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452" name="Straight Connector 451"/>
                <p:cNvCxnSpPr/>
                <p:nvPr/>
              </p:nvCxnSpPr>
              <p:spPr bwMode="auto">
                <a:xfrm flipH="1" flipV="1">
                  <a:off x="1237102" y="1750301"/>
                  <a:ext cx="533063" cy="26917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</p:grpSp>
        <p:sp>
          <p:nvSpPr>
            <p:cNvPr id="445" name="TextBox 444"/>
            <p:cNvSpPr txBox="1"/>
            <p:nvPr/>
          </p:nvSpPr>
          <p:spPr>
            <a:xfrm>
              <a:off x="5527235" y="2966933"/>
              <a:ext cx="440075" cy="34624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0.7</a:t>
              </a:r>
            </a:p>
          </p:txBody>
        </p:sp>
      </p:grpSp>
      <p:grpSp>
        <p:nvGrpSpPr>
          <p:cNvPr id="461" name="Group 460"/>
          <p:cNvGrpSpPr/>
          <p:nvPr/>
        </p:nvGrpSpPr>
        <p:grpSpPr>
          <a:xfrm>
            <a:off x="8993615" y="3170580"/>
            <a:ext cx="586767" cy="1309512"/>
            <a:chOff x="4886854" y="2700228"/>
            <a:chExt cx="440075" cy="982134"/>
          </a:xfrm>
        </p:grpSpPr>
        <p:grpSp>
          <p:nvGrpSpPr>
            <p:cNvPr id="462" name="Group 461"/>
            <p:cNvGrpSpPr/>
            <p:nvPr/>
          </p:nvGrpSpPr>
          <p:grpSpPr>
            <a:xfrm>
              <a:off x="4970918" y="2700228"/>
              <a:ext cx="274320" cy="982134"/>
              <a:chOff x="2692399" y="2184397"/>
              <a:chExt cx="274320" cy="982134"/>
            </a:xfrm>
            <a:solidFill>
              <a:schemeClr val="accent4"/>
            </a:solidFill>
          </p:grpSpPr>
          <p:sp>
            <p:nvSpPr>
              <p:cNvPr id="465" name="Oval 464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466" name="Rectangle 465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463" name="Chord 462"/>
            <p:cNvSpPr/>
            <p:nvPr/>
          </p:nvSpPr>
          <p:spPr bwMode="auto">
            <a:xfrm rot="17528077">
              <a:off x="5043014" y="2752290"/>
              <a:ext cx="169420" cy="155677"/>
            </a:xfrm>
            <a:prstGeom prst="chord">
              <a:avLst>
                <a:gd name="adj1" fmla="val 5544771"/>
                <a:gd name="adj2" fmla="val 13532001"/>
              </a:avLst>
            </a:prstGeom>
            <a:solidFill>
              <a:schemeClr val="accent3">
                <a:lumMod val="20000"/>
                <a:lumOff val="80000"/>
              </a:schemeClr>
            </a:solidFill>
            <a:ln w="28575" cap="flat" cmpd="sng" algn="ctr">
              <a:solidFill>
                <a:schemeClr val="accent3">
                  <a:lumMod val="20000"/>
                  <a:lumOff val="8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464" name="TextBox 463"/>
            <p:cNvSpPr txBox="1"/>
            <p:nvPr/>
          </p:nvSpPr>
          <p:spPr>
            <a:xfrm>
              <a:off x="4886854" y="3189083"/>
              <a:ext cx="440075" cy="34624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0.8</a:t>
              </a:r>
            </a:p>
          </p:txBody>
        </p:sp>
      </p:grpSp>
      <p:grpSp>
        <p:nvGrpSpPr>
          <p:cNvPr id="467" name="Group 466"/>
          <p:cNvGrpSpPr/>
          <p:nvPr/>
        </p:nvGrpSpPr>
        <p:grpSpPr>
          <a:xfrm>
            <a:off x="10297357" y="3170581"/>
            <a:ext cx="612155" cy="1309512"/>
            <a:chOff x="6615479" y="1619954"/>
            <a:chExt cx="459116" cy="982134"/>
          </a:xfrm>
        </p:grpSpPr>
        <p:grpSp>
          <p:nvGrpSpPr>
            <p:cNvPr id="468" name="Group 467"/>
            <p:cNvGrpSpPr/>
            <p:nvPr/>
          </p:nvGrpSpPr>
          <p:grpSpPr>
            <a:xfrm>
              <a:off x="6695345" y="1619954"/>
              <a:ext cx="274320" cy="982134"/>
              <a:chOff x="2692399" y="2184397"/>
              <a:chExt cx="274320" cy="982134"/>
            </a:xfrm>
          </p:grpSpPr>
          <p:sp>
            <p:nvSpPr>
              <p:cNvPr id="482" name="Oval 481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483" name="Rectangle 482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grpSp>
          <p:nvGrpSpPr>
            <p:cNvPr id="469" name="Group 468"/>
            <p:cNvGrpSpPr/>
            <p:nvPr/>
          </p:nvGrpSpPr>
          <p:grpSpPr>
            <a:xfrm>
              <a:off x="6743548" y="1744236"/>
              <a:ext cx="183764" cy="105236"/>
              <a:chOff x="1517980" y="1688757"/>
              <a:chExt cx="1070783" cy="402191"/>
            </a:xfrm>
          </p:grpSpPr>
          <p:sp>
            <p:nvSpPr>
              <p:cNvPr id="476" name="Oval 475"/>
              <p:cNvSpPr/>
              <p:nvPr/>
            </p:nvSpPr>
            <p:spPr bwMode="auto">
              <a:xfrm>
                <a:off x="1577545" y="1688757"/>
                <a:ext cx="955589" cy="39475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477" name="Rectangle 476"/>
              <p:cNvSpPr/>
              <p:nvPr/>
            </p:nvSpPr>
            <p:spPr bwMode="auto">
              <a:xfrm>
                <a:off x="2399539" y="1688757"/>
                <a:ext cx="189224" cy="394750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478" name="Rectangle 477"/>
              <p:cNvSpPr/>
              <p:nvPr/>
            </p:nvSpPr>
            <p:spPr bwMode="auto">
              <a:xfrm>
                <a:off x="1517980" y="1696198"/>
                <a:ext cx="189224" cy="394750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cxnSp>
            <p:nvCxnSpPr>
              <p:cNvPr id="479" name="Straight Connector 478"/>
              <p:cNvCxnSpPr/>
              <p:nvPr/>
            </p:nvCxnSpPr>
            <p:spPr bwMode="auto">
              <a:xfrm>
                <a:off x="1820562" y="1820562"/>
                <a:ext cx="448962" cy="0"/>
              </a:xfrm>
              <a:prstGeom prst="line">
                <a:avLst/>
              </a:prstGeom>
              <a:solidFill>
                <a:schemeClr val="accent1"/>
              </a:solidFill>
              <a:ln w="6350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80" name="Straight Connector 479"/>
              <p:cNvCxnSpPr/>
              <p:nvPr/>
            </p:nvCxnSpPr>
            <p:spPr bwMode="auto">
              <a:xfrm>
                <a:off x="1820562" y="1886132"/>
                <a:ext cx="448962" cy="0"/>
              </a:xfrm>
              <a:prstGeom prst="line">
                <a:avLst/>
              </a:prstGeom>
              <a:solidFill>
                <a:schemeClr val="accent1"/>
              </a:solidFill>
              <a:ln w="6350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81" name="Straight Connector 480"/>
              <p:cNvCxnSpPr/>
              <p:nvPr/>
            </p:nvCxnSpPr>
            <p:spPr bwMode="auto">
              <a:xfrm>
                <a:off x="1820562" y="1956487"/>
                <a:ext cx="448962" cy="0"/>
              </a:xfrm>
              <a:prstGeom prst="line">
                <a:avLst/>
              </a:prstGeom>
              <a:solidFill>
                <a:schemeClr val="accent1"/>
              </a:solidFill>
              <a:ln w="6350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cxnSp>
          <p:nvCxnSpPr>
            <p:cNvPr id="470" name="Straight Connector 469"/>
            <p:cNvCxnSpPr/>
            <p:nvPr/>
          </p:nvCxnSpPr>
          <p:spPr bwMode="auto">
            <a:xfrm flipV="1">
              <a:off x="6882438" y="1744236"/>
              <a:ext cx="87227" cy="17244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pic>
          <p:nvPicPr>
            <p:cNvPr id="471" name="Picture 470"/>
            <p:cNvPicPr>
              <a:picLocks noChangeAspect="1"/>
            </p:cNvPicPr>
            <p:nvPr/>
          </p:nvPicPr>
          <p:blipFill>
            <a:blip r:embed="rId3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6875114" y="1719928"/>
              <a:ext cx="199481" cy="199481"/>
            </a:xfrm>
            <a:prstGeom prst="rect">
              <a:avLst/>
            </a:prstGeom>
          </p:spPr>
        </p:pic>
        <p:cxnSp>
          <p:nvCxnSpPr>
            <p:cNvPr id="472" name="Straight Connector 471"/>
            <p:cNvCxnSpPr/>
            <p:nvPr/>
          </p:nvCxnSpPr>
          <p:spPr bwMode="auto">
            <a:xfrm flipV="1">
              <a:off x="6885972" y="1760339"/>
              <a:ext cx="83693" cy="71572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73" name="Straight Connector 472"/>
            <p:cNvCxnSpPr/>
            <p:nvPr/>
          </p:nvCxnSpPr>
          <p:spPr bwMode="auto">
            <a:xfrm flipH="1" flipV="1">
              <a:off x="6695345" y="1735939"/>
              <a:ext cx="90069" cy="24401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74" name="Straight Connector 473"/>
            <p:cNvCxnSpPr/>
            <p:nvPr/>
          </p:nvCxnSpPr>
          <p:spPr bwMode="auto">
            <a:xfrm flipH="1" flipV="1">
              <a:off x="6695345" y="1760339"/>
              <a:ext cx="91483" cy="70431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75" name="TextBox 474"/>
            <p:cNvSpPr txBox="1"/>
            <p:nvPr/>
          </p:nvSpPr>
          <p:spPr>
            <a:xfrm>
              <a:off x="6615479" y="2126717"/>
              <a:ext cx="440075" cy="34624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50000"/>
                    </a:schemeClr>
                  </a:solidFill>
                </a:rPr>
                <a:t>0.9</a:t>
              </a:r>
            </a:p>
          </p:txBody>
        </p:sp>
      </p:grpSp>
      <p:cxnSp>
        <p:nvCxnSpPr>
          <p:cNvPr id="484" name="Straight Connector 483"/>
          <p:cNvCxnSpPr/>
          <p:nvPr/>
        </p:nvCxnSpPr>
        <p:spPr bwMode="auto">
          <a:xfrm>
            <a:off x="1571343" y="2610170"/>
            <a:ext cx="0" cy="513817"/>
          </a:xfrm>
          <a:prstGeom prst="line">
            <a:avLst/>
          </a:prstGeom>
          <a:solidFill>
            <a:schemeClr val="accent1"/>
          </a:solidFill>
          <a:ln w="57150" cap="rnd" cmpd="sng" algn="ctr">
            <a:solidFill>
              <a:schemeClr val="accent6">
                <a:lumMod val="40000"/>
                <a:lumOff val="60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485" name="Straight Connector 484"/>
          <p:cNvCxnSpPr/>
          <p:nvPr/>
        </p:nvCxnSpPr>
        <p:spPr bwMode="auto">
          <a:xfrm>
            <a:off x="2863336" y="2610170"/>
            <a:ext cx="0" cy="513817"/>
          </a:xfrm>
          <a:prstGeom prst="line">
            <a:avLst/>
          </a:prstGeom>
          <a:solidFill>
            <a:schemeClr val="accent1"/>
          </a:solidFill>
          <a:ln w="57150" cap="rnd" cmpd="sng" algn="ctr">
            <a:solidFill>
              <a:schemeClr val="accent6">
                <a:lumMod val="40000"/>
                <a:lumOff val="60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486" name="Straight Connector 485"/>
          <p:cNvCxnSpPr/>
          <p:nvPr/>
        </p:nvCxnSpPr>
        <p:spPr bwMode="auto">
          <a:xfrm>
            <a:off x="4103765" y="2610170"/>
            <a:ext cx="0" cy="513817"/>
          </a:xfrm>
          <a:prstGeom prst="line">
            <a:avLst/>
          </a:prstGeom>
          <a:solidFill>
            <a:schemeClr val="accent1"/>
          </a:solidFill>
          <a:ln w="57150" cap="rnd" cmpd="sng" algn="ctr">
            <a:solidFill>
              <a:schemeClr val="accent6">
                <a:lumMod val="40000"/>
                <a:lumOff val="60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487" name="Straight Connector 486"/>
          <p:cNvCxnSpPr/>
          <p:nvPr/>
        </p:nvCxnSpPr>
        <p:spPr bwMode="auto">
          <a:xfrm>
            <a:off x="5420040" y="2610170"/>
            <a:ext cx="0" cy="513817"/>
          </a:xfrm>
          <a:prstGeom prst="line">
            <a:avLst/>
          </a:prstGeom>
          <a:solidFill>
            <a:schemeClr val="accent1"/>
          </a:solidFill>
          <a:ln w="57150" cap="rnd" cmpd="sng" algn="ctr">
            <a:solidFill>
              <a:schemeClr val="accent6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488" name="Straight Connector 487"/>
          <p:cNvCxnSpPr/>
          <p:nvPr/>
        </p:nvCxnSpPr>
        <p:spPr bwMode="auto">
          <a:xfrm>
            <a:off x="6725659" y="2610170"/>
            <a:ext cx="0" cy="513817"/>
          </a:xfrm>
          <a:prstGeom prst="line">
            <a:avLst/>
          </a:prstGeom>
          <a:solidFill>
            <a:schemeClr val="accent1"/>
          </a:solidFill>
          <a:ln w="57150" cap="rnd" cmpd="sng" algn="ctr">
            <a:solidFill>
              <a:schemeClr val="accent6">
                <a:lumMod val="40000"/>
                <a:lumOff val="60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489" name="Straight Connector 488"/>
          <p:cNvCxnSpPr/>
          <p:nvPr/>
        </p:nvCxnSpPr>
        <p:spPr bwMode="auto">
          <a:xfrm>
            <a:off x="8051649" y="2610170"/>
            <a:ext cx="0" cy="513817"/>
          </a:xfrm>
          <a:prstGeom prst="line">
            <a:avLst/>
          </a:prstGeom>
          <a:solidFill>
            <a:schemeClr val="accent1"/>
          </a:solidFill>
          <a:ln w="57150" cap="rnd" cmpd="sng" algn="ctr">
            <a:solidFill>
              <a:schemeClr val="accent6">
                <a:lumMod val="40000"/>
                <a:lumOff val="60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490" name="Straight Connector 489"/>
          <p:cNvCxnSpPr/>
          <p:nvPr/>
        </p:nvCxnSpPr>
        <p:spPr bwMode="auto">
          <a:xfrm>
            <a:off x="9303463" y="2610170"/>
            <a:ext cx="0" cy="513817"/>
          </a:xfrm>
          <a:prstGeom prst="line">
            <a:avLst/>
          </a:prstGeom>
          <a:solidFill>
            <a:schemeClr val="accent1"/>
          </a:solidFill>
          <a:ln w="57150" cap="rnd" cmpd="sng" algn="ctr">
            <a:solidFill>
              <a:schemeClr val="accent6">
                <a:lumMod val="40000"/>
                <a:lumOff val="60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491" name="Straight Connector 490"/>
          <p:cNvCxnSpPr/>
          <p:nvPr/>
        </p:nvCxnSpPr>
        <p:spPr bwMode="auto">
          <a:xfrm>
            <a:off x="10603691" y="2610170"/>
            <a:ext cx="0" cy="513817"/>
          </a:xfrm>
          <a:prstGeom prst="line">
            <a:avLst/>
          </a:prstGeom>
          <a:solidFill>
            <a:schemeClr val="accent1"/>
          </a:solidFill>
          <a:ln w="57150" cap="rnd" cmpd="sng" algn="ctr">
            <a:solidFill>
              <a:schemeClr val="accent6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pic>
        <p:nvPicPr>
          <p:cNvPr id="176" name="Picture 175"/>
          <p:cNvPicPr>
            <a:picLocks noChangeAspect="1"/>
          </p:cNvPicPr>
          <p:nvPr/>
        </p:nvPicPr>
        <p:blipFill>
          <a:blip r:embed="rId7">
            <a:lum bright="70000" contrast="-70000"/>
          </a:blip>
          <a:stretch>
            <a:fillRect/>
          </a:stretch>
        </p:blipFill>
        <p:spPr>
          <a:xfrm>
            <a:off x="7745686" y="1067761"/>
            <a:ext cx="567343" cy="474984"/>
          </a:xfrm>
          <a:prstGeom prst="rect">
            <a:avLst/>
          </a:prstGeom>
        </p:spPr>
      </p:pic>
      <p:sp>
        <p:nvSpPr>
          <p:cNvPr id="177" name="Title 1"/>
          <p:cNvSpPr>
            <a:spLocks noGrp="1"/>
          </p:cNvSpPr>
          <p:nvPr>
            <p:ph type="title"/>
          </p:nvPr>
        </p:nvSpPr>
        <p:spPr>
          <a:xfrm>
            <a:off x="540937" y="177802"/>
            <a:ext cx="10941049" cy="719615"/>
          </a:xfrm>
        </p:spPr>
        <p:txBody>
          <a:bodyPr/>
          <a:lstStyle/>
          <a:p>
            <a:r>
              <a:rPr lang="en-US" dirty="0"/>
              <a:t>Propensity Scores</a:t>
            </a:r>
          </a:p>
        </p:txBody>
      </p:sp>
      <p:sp>
        <p:nvSpPr>
          <p:cNvPr id="181" name="Title 4"/>
          <p:cNvSpPr txBox="1">
            <a:spLocks/>
          </p:cNvSpPr>
          <p:nvPr/>
        </p:nvSpPr>
        <p:spPr>
          <a:xfrm>
            <a:off x="126492" y="-229134"/>
            <a:ext cx="533219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Imbalance between exposures</a:t>
            </a:r>
            <a:endParaRPr lang="en-US" sz="3600" dirty="0">
              <a:solidFill>
                <a:schemeClr val="bg1"/>
              </a:solidFill>
              <a:latin typeface="Franklin Gothic Heavy" charset="0"/>
              <a:ea typeface="Franklin Gothic Heavy" charset="0"/>
              <a:cs typeface="Franklin Gothic Heavy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4752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2713038"/>
            <a:ext cx="10515600" cy="2852737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Standardized mean difference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438400" y="555963"/>
                <a:ext cx="7315200" cy="27325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1" i="1" smtClean="0">
                          <a:solidFill>
                            <a:srgbClr val="00B0F0"/>
                          </a:solidFill>
                          <a:latin typeface="Cambria Math" charset="0"/>
                        </a:rPr>
                        <m:t>𝒅</m:t>
                      </m:r>
                      <m:r>
                        <a:rPr lang="en-US" sz="4400" b="1" i="1" smtClean="0">
                          <a:solidFill>
                            <a:srgbClr val="00B0F0"/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4400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4400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sz="4400" b="1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4400" b="1" i="1" smtClean="0">
                                      <a:solidFill>
                                        <a:srgbClr val="00B0F0"/>
                                      </a:solidFill>
                                      <a:latin typeface="Cambria Math" charset="0"/>
                                    </a:rPr>
                                    <m:t>𝒙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4400" b="1" i="1" smtClean="0">
                                  <a:solidFill>
                                    <a:srgbClr val="00B0F0"/>
                                  </a:solidFill>
                                  <a:latin typeface="Cambria Math" charset="0"/>
                                </a:rPr>
                                <m:t>𝒆𝒙𝒑𝒐𝒔𝒆𝒅</m:t>
                              </m:r>
                            </m:sub>
                          </m:sSub>
                          <m:r>
                            <a:rPr lang="en-US" sz="4400" b="1" i="1" smtClean="0">
                              <a:solidFill>
                                <a:srgbClr val="00B0F0"/>
                              </a:solidFill>
                              <a:latin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4400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sz="4400" b="1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4400" b="1" i="1" smtClean="0">
                                      <a:solidFill>
                                        <a:srgbClr val="00B0F0"/>
                                      </a:solidFill>
                                      <a:latin typeface="Cambria Math" charset="0"/>
                                    </a:rPr>
                                    <m:t>𝒙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4400" b="1" i="1" smtClean="0">
                                  <a:solidFill>
                                    <a:srgbClr val="00B0F0"/>
                                  </a:solidFill>
                                  <a:latin typeface="Cambria Math" charset="0"/>
                                </a:rPr>
                                <m:t>𝒖𝒏𝒆𝒙𝒑𝒐𝒔𝒆𝒅</m:t>
                              </m:r>
                            </m:sub>
                          </m:sSub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4400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mr-IN" sz="4400" b="1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Sup>
                                    <m:sSubSupPr>
                                      <m:ctrlPr>
                                        <a:rPr lang="en-US" sz="4400" b="1" i="1" smtClean="0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4400" b="1" i="1" smtClean="0">
                                          <a:solidFill>
                                            <a:srgbClr val="00B0F0"/>
                                          </a:solidFill>
                                          <a:latin typeface="Cambria Math" charset="0"/>
                                        </a:rPr>
                                        <m:t>𝒔</m:t>
                                      </m:r>
                                    </m:e>
                                    <m:sub>
                                      <m:r>
                                        <a:rPr lang="en-US" sz="4400" b="1" i="1" smtClean="0">
                                          <a:solidFill>
                                            <a:srgbClr val="00B0F0"/>
                                          </a:solidFill>
                                          <a:latin typeface="Cambria Math" charset="0"/>
                                        </a:rPr>
                                        <m:t>𝒆𝒙𝒑𝒐𝒔𝒆𝒅</m:t>
                                      </m:r>
                                    </m:sub>
                                    <m:sup>
                                      <m:r>
                                        <a:rPr lang="en-US" sz="4400" b="1" i="1" smtClean="0">
                                          <a:solidFill>
                                            <a:srgbClr val="00B0F0"/>
                                          </a:solidFill>
                                          <a:latin typeface="Cambria Math" charset="0"/>
                                        </a:rPr>
                                        <m:t>𝟐</m:t>
                                      </m:r>
                                    </m:sup>
                                  </m:sSubSup>
                                  <m:r>
                                    <a:rPr lang="en-US" sz="4400" b="1" i="1" smtClean="0">
                                      <a:solidFill>
                                        <a:srgbClr val="00B0F0"/>
                                      </a:solidFill>
                                      <a:latin typeface="Cambria Math" charset="0"/>
                                    </a:rPr>
                                    <m:t>+</m:t>
                                  </m:r>
                                  <m:sSubSup>
                                    <m:sSubSupPr>
                                      <m:ctrlPr>
                                        <a:rPr lang="en-US" sz="4400" b="1" i="1" smtClean="0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4400" b="1" i="1" smtClean="0">
                                          <a:solidFill>
                                            <a:srgbClr val="00B0F0"/>
                                          </a:solidFill>
                                          <a:latin typeface="Cambria Math" charset="0"/>
                                        </a:rPr>
                                        <m:t>𝒔</m:t>
                                      </m:r>
                                    </m:e>
                                    <m:sub>
                                      <m:r>
                                        <a:rPr lang="en-US" sz="4400" b="1" i="1" smtClean="0">
                                          <a:solidFill>
                                            <a:srgbClr val="00B0F0"/>
                                          </a:solidFill>
                                          <a:latin typeface="Cambria Math" charset="0"/>
                                        </a:rPr>
                                        <m:t>𝒖𝒏𝒆𝒙𝒑𝒐𝒔𝒆𝒅</m:t>
                                      </m:r>
                                    </m:sub>
                                    <m:sup>
                                      <m:r>
                                        <a:rPr lang="en-US" sz="4400" b="1" i="1" smtClean="0">
                                          <a:solidFill>
                                            <a:srgbClr val="00B0F0"/>
                                          </a:solidFill>
                                          <a:latin typeface="Cambria Math" charset="0"/>
                                        </a:rPr>
                                        <m:t>𝟐</m:t>
                                      </m:r>
                                    </m:sup>
                                  </m:sSubSup>
                                </m:num>
                                <m:den>
                                  <m:r>
                                    <a:rPr lang="en-US" sz="4400" b="1" i="1" smtClean="0">
                                      <a:solidFill>
                                        <a:srgbClr val="00B0F0"/>
                                      </a:solidFill>
                                      <a:latin typeface="Cambria Math" charset="0"/>
                                    </a:rPr>
                                    <m:t>𝟐</m:t>
                                  </m:r>
                                </m:den>
                              </m:f>
                            </m:e>
                          </m:rad>
                        </m:den>
                      </m:f>
                      <m:r>
                        <a:rPr lang="en-US" sz="4400" b="1" i="1" smtClean="0">
                          <a:solidFill>
                            <a:srgbClr val="00B0F0"/>
                          </a:solidFill>
                          <a:latin typeface="Cambria Math" charset="0"/>
                        </a:rPr>
                        <m:t> </m:t>
                      </m:r>
                    </m:oMath>
                  </m:oMathPara>
                </a14:m>
                <a:endParaRPr lang="en-US" sz="4400" b="1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8400" y="555963"/>
                <a:ext cx="7315200" cy="273254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7885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CA04AB3-9C1F-5941-AE16-D2D66B4EAE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2410061"/>
              </p:ext>
            </p:extLst>
          </p:nvPr>
        </p:nvGraphicFramePr>
        <p:xfrm>
          <a:off x="2041524" y="1730376"/>
          <a:ext cx="8108952" cy="4506909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2027238">
                  <a:extLst>
                    <a:ext uri="{9D8B030D-6E8A-4147-A177-3AD203B41FA5}">
                      <a16:colId xmlns:a16="http://schemas.microsoft.com/office/drawing/2014/main" val="2760876826"/>
                    </a:ext>
                  </a:extLst>
                </a:gridCol>
                <a:gridCol w="2027238">
                  <a:extLst>
                    <a:ext uri="{9D8B030D-6E8A-4147-A177-3AD203B41FA5}">
                      <a16:colId xmlns:a16="http://schemas.microsoft.com/office/drawing/2014/main" val="601532585"/>
                    </a:ext>
                  </a:extLst>
                </a:gridCol>
                <a:gridCol w="2027238">
                  <a:extLst>
                    <a:ext uri="{9D8B030D-6E8A-4147-A177-3AD203B41FA5}">
                      <a16:colId xmlns:a16="http://schemas.microsoft.com/office/drawing/2014/main" val="1356641859"/>
                    </a:ext>
                  </a:extLst>
                </a:gridCol>
                <a:gridCol w="2027238">
                  <a:extLst>
                    <a:ext uri="{9D8B030D-6E8A-4147-A177-3AD203B41FA5}">
                      <a16:colId xmlns:a16="http://schemas.microsoft.com/office/drawing/2014/main" val="1841103786"/>
                    </a:ext>
                  </a:extLst>
                </a:gridCol>
              </a:tblGrid>
              <a:tr h="290512"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Exposed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Unexposed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SMD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61516153"/>
                  </a:ext>
                </a:extLst>
              </a:tr>
              <a:tr h="290512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n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1897.07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1900.24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83051549"/>
                  </a:ext>
                </a:extLst>
              </a:tr>
              <a:tr h="397619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mustache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60.71 (16.95)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60.90 (15.61)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0.012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951096474"/>
                  </a:ext>
                </a:extLst>
              </a:tr>
              <a:tr h="397619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cowboy hat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204.59 (101.45)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202.90 (106.44)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0.016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92531156"/>
                  </a:ext>
                </a:extLst>
              </a:tr>
              <a:tr h="571276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glasses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70.77 (27.00)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70.51 (27.50)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0.01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91185979"/>
                  </a:ext>
                </a:extLst>
              </a:tr>
              <a:tr h="571276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smoker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37.46 (10.93)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37.40 (11.28)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0.005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88154602"/>
                  </a:ext>
                </a:extLst>
              </a:tr>
              <a:tr h="397619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crazy hair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2.27 (2.46)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2.27 (1.82)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0.003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48956668"/>
                  </a:ext>
                </a:extLst>
              </a:tr>
              <a:tr h="397619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smile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2.49 (5.48)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2.47 (4.80)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0.003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52509913"/>
                  </a:ext>
                </a:extLst>
              </a:tr>
              <a:tr h="397619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sick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30.92 (8.23)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30.95 (7.54)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0.003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13761317"/>
                  </a:ext>
                </a:extLst>
              </a:tr>
              <a:tr h="397619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harry potter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3.04 (0.69)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3.03 (0.93)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0.01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79115639"/>
                  </a:ext>
                </a:extLst>
              </a:tr>
              <a:tr h="397619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healthy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145.4 (7.7)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152.2 (8.0)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0.013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70094492"/>
                  </a:ext>
                </a:extLst>
              </a:tr>
            </a:tbl>
          </a:graphicData>
        </a:graphic>
      </p:graphicFrame>
      <p:sp>
        <p:nvSpPr>
          <p:cNvPr id="6" name="Title 1">
            <a:extLst>
              <a:ext uri="{FF2B5EF4-FFF2-40B4-BE49-F238E27FC236}">
                <a16:creationId xmlns:a16="http://schemas.microsoft.com/office/drawing/2014/main" id="{2E781428-C066-E947-8303-1AA720E122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sz="6000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Standardized Mean Difference</a:t>
            </a:r>
            <a:endParaRPr lang="en-US" sz="60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8943E9E-30CE-AA45-B144-EB50ED984C05}"/>
              </a:ext>
            </a:extLst>
          </p:cNvPr>
          <p:cNvSpPr/>
          <p:nvPr/>
        </p:nvSpPr>
        <p:spPr>
          <a:xfrm>
            <a:off x="8064500" y="1730376"/>
            <a:ext cx="2022476" cy="4543424"/>
          </a:xfrm>
          <a:prstGeom prst="roundRect">
            <a:avLst>
              <a:gd name="adj" fmla="val 3480"/>
            </a:avLst>
          </a:prstGeom>
          <a:noFill/>
          <a:ln w="571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973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Custom 9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92CF4F"/>
      </a:accent1>
      <a:accent2>
        <a:srgbClr val="EAEAEA"/>
      </a:accent2>
      <a:accent3>
        <a:srgbClr val="5E5E5E"/>
      </a:accent3>
      <a:accent4>
        <a:srgbClr val="01AFEF"/>
      </a:accent4>
      <a:accent5>
        <a:srgbClr val="A1DAF5"/>
      </a:accent5>
      <a:accent6>
        <a:srgbClr val="FEC001"/>
      </a:accent6>
      <a:hlink>
        <a:srgbClr val="92CF4F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3485</TotalTime>
  <Words>1063</Words>
  <Application>Microsoft Macintosh PowerPoint</Application>
  <PresentationFormat>Widescreen</PresentationFormat>
  <Paragraphs>254</Paragraphs>
  <Slides>43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4" baseType="lpstr">
      <vt:lpstr>Arial</vt:lpstr>
      <vt:lpstr>Calibri</vt:lpstr>
      <vt:lpstr>Calibri Light</vt:lpstr>
      <vt:lpstr>Cambria Math</vt:lpstr>
      <vt:lpstr>Franklin Gothic Heavy</vt:lpstr>
      <vt:lpstr>Franklin Gothic Medium</vt:lpstr>
      <vt:lpstr>Mangal</vt:lpstr>
      <vt:lpstr>Monaco</vt:lpstr>
      <vt:lpstr>Times New Roman</vt:lpstr>
      <vt:lpstr>Wingdings</vt:lpstr>
      <vt:lpstr>Office Theme</vt:lpstr>
      <vt:lpstr>Sensitivity to Unmeasured Confounding</vt:lpstr>
      <vt:lpstr>PowerPoint Presentation</vt:lpstr>
      <vt:lpstr>Meaningful confounders</vt:lpstr>
      <vt:lpstr>Meaningful confounders</vt:lpstr>
      <vt:lpstr>PowerPoint Presentation</vt:lpstr>
      <vt:lpstr>PowerPoint Presentation</vt:lpstr>
      <vt:lpstr>Propensity Scores</vt:lpstr>
      <vt:lpstr>Standardized mean difference</vt:lpstr>
      <vt:lpstr>Standardized Mean Difference</vt:lpstr>
      <vt:lpstr>PowerPoint Presentation</vt:lpstr>
      <vt:lpstr>Meaningful confounders</vt:lpstr>
      <vt:lpstr>PowerPoint Presentation</vt:lpstr>
      <vt:lpstr>unmeasured confounding</vt:lpstr>
      <vt:lpstr>Quantify unmeasured confounding</vt:lpstr>
      <vt:lpstr>All you need</vt:lpstr>
      <vt:lpstr>All you need</vt:lpstr>
      <vt:lpstr>All you need</vt:lpstr>
      <vt:lpstr>Tipping point analyses</vt:lpstr>
      <vt:lpstr>All you need</vt:lpstr>
      <vt:lpstr>All you need</vt:lpstr>
      <vt:lpstr>Tipping point analysis</vt:lpstr>
      <vt:lpstr>PowerPoint Presentation</vt:lpstr>
      <vt:lpstr>Tipping point analysis</vt:lpstr>
      <vt:lpstr>PowerPoint Presentation</vt:lpstr>
      <vt:lpstr>Tipping point analysis</vt:lpstr>
      <vt:lpstr>Tipping point analysis</vt:lpstr>
      <vt:lpstr>Standardized Mean Difference</vt:lpstr>
      <vt:lpstr>Standardized Mean Difference</vt:lpstr>
      <vt:lpstr>PowerPoint Presentation</vt:lpstr>
      <vt:lpstr>Tipping point analysis</vt:lpstr>
      <vt:lpstr>Tipping point analysis</vt:lpstr>
      <vt:lpstr>Tipping point analysis</vt:lpstr>
      <vt:lpstr>Tipping point analysis</vt:lpstr>
      <vt:lpstr>PowerPoint Presentation</vt:lpstr>
      <vt:lpstr>PowerPoint Presentation</vt:lpstr>
      <vt:lpstr>Tipping point analysis</vt:lpstr>
      <vt:lpstr>Tipping point analysis</vt:lpstr>
      <vt:lpstr>PowerPoint Presentation</vt:lpstr>
      <vt:lpstr>PowerPoint Presentation</vt:lpstr>
      <vt:lpstr>PowerPoint Presentation</vt:lpstr>
      <vt:lpstr>ggdag</vt:lpstr>
      <vt:lpstr>References</vt:lpstr>
      <vt:lpstr>Thank you!</vt:lpstr>
    </vt:vector>
  </TitlesOfParts>
  <Company/>
  <LinksUpToDate>false</LinksUpToDate>
  <SharedDoc>false</SharedDoc>
  <HyperlinksChanged>false</HyperlinksChanged>
  <AppVersion>16.0009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Lucy McGowan</dc:creator>
  <cp:lastModifiedBy>Microsoft Office User</cp:lastModifiedBy>
  <cp:revision>85</cp:revision>
  <dcterms:created xsi:type="dcterms:W3CDTF">2017-11-08T23:32:53Z</dcterms:created>
  <dcterms:modified xsi:type="dcterms:W3CDTF">2018-02-08T01:29:58Z</dcterms:modified>
</cp:coreProperties>
</file>